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9" r:id="rId4"/>
    <p:sldId id="257" r:id="rId5"/>
    <p:sldId id="279" r:id="rId6"/>
    <p:sldId id="263" r:id="rId7"/>
    <p:sldId id="265" r:id="rId8"/>
    <p:sldId id="262" r:id="rId9"/>
    <p:sldId id="260" r:id="rId10"/>
    <p:sldId id="280" r:id="rId11"/>
    <p:sldId id="281" r:id="rId12"/>
    <p:sldId id="258" r:id="rId13"/>
    <p:sldId id="267" r:id="rId14"/>
    <p:sldId id="276" r:id="rId15"/>
    <p:sldId id="278"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29" autoAdjust="0"/>
    <p:restoredTop sz="94660"/>
  </p:normalViewPr>
  <p:slideViewPr>
    <p:cSldViewPr snapToGrid="0">
      <p:cViewPr varScale="1">
        <p:scale>
          <a:sx n="68" d="100"/>
          <a:sy n="68" d="100"/>
        </p:scale>
        <p:origin x="2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06315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28615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E92625-2646-4BF5-BFB5-19ACDC80F1DA}"/>
              </a:ext>
            </a:extLst>
          </p:cNvPr>
          <p:cNvSpPr txBox="1"/>
          <p:nvPr/>
        </p:nvSpPr>
        <p:spPr>
          <a:xfrm>
            <a:off x="890789" y="1055263"/>
            <a:ext cx="4595201" cy="1477328"/>
          </a:xfrm>
          <a:prstGeom prst="rect">
            <a:avLst/>
          </a:prstGeom>
          <a:noFill/>
          <a:ln>
            <a:solidFill>
              <a:schemeClr val="accent1"/>
            </a:solidFill>
          </a:ln>
        </p:spPr>
        <p:txBody>
          <a:bodyPr wrap="square" rtlCol="0">
            <a:spAutoFit/>
          </a:bodyPr>
          <a:lstStyle/>
          <a:p>
            <a:r>
              <a:rPr lang="pt-BR" sz="2400" dirty="0"/>
              <a:t>CALL OPTION </a:t>
            </a:r>
          </a:p>
          <a:p>
            <a:r>
              <a:rPr lang="pt-BR" sz="2400" dirty="0"/>
              <a:t>(</a:t>
            </a:r>
            <a:r>
              <a:rPr lang="pt-BR" dirty="0" err="1">
                <a:solidFill>
                  <a:srgbClr val="FF0000"/>
                </a:solidFill>
              </a:rPr>
              <a:t>Maturity</a:t>
            </a:r>
            <a:r>
              <a:rPr lang="pt-BR" dirty="0">
                <a:solidFill>
                  <a:srgbClr val="FF0000"/>
                </a:solidFill>
              </a:rPr>
              <a:t>=6 </a:t>
            </a:r>
            <a:r>
              <a:rPr lang="pt-BR" dirty="0" err="1">
                <a:solidFill>
                  <a:srgbClr val="FF0000"/>
                </a:solidFill>
              </a:rPr>
              <a:t>months</a:t>
            </a:r>
            <a:r>
              <a:rPr lang="pt-BR" dirty="0">
                <a:solidFill>
                  <a:srgbClr val="FF0000"/>
                </a:solidFill>
              </a:rPr>
              <a:t>; </a:t>
            </a:r>
            <a:r>
              <a:rPr lang="pt-BR" dirty="0" err="1">
                <a:solidFill>
                  <a:srgbClr val="FF0000"/>
                </a:solidFill>
              </a:rPr>
              <a:t>Exercise</a:t>
            </a:r>
            <a:r>
              <a:rPr lang="pt-BR" dirty="0">
                <a:solidFill>
                  <a:srgbClr val="FF0000"/>
                </a:solidFill>
              </a:rPr>
              <a:t> </a:t>
            </a:r>
            <a:r>
              <a:rPr lang="pt-BR" dirty="0" err="1">
                <a:solidFill>
                  <a:srgbClr val="FF0000"/>
                </a:solidFill>
              </a:rPr>
              <a:t>Price</a:t>
            </a:r>
            <a:r>
              <a:rPr lang="pt-BR" dirty="0">
                <a:solidFill>
                  <a:srgbClr val="FF0000"/>
                </a:solidFill>
              </a:rPr>
              <a:t> = $530.0 (</a:t>
            </a:r>
            <a:r>
              <a:rPr lang="pt-BR" dirty="0" err="1">
                <a:solidFill>
                  <a:srgbClr val="FF0000"/>
                </a:solidFill>
              </a:rPr>
              <a:t>obs</a:t>
            </a:r>
            <a:r>
              <a:rPr lang="pt-BR" dirty="0">
                <a:solidFill>
                  <a:srgbClr val="FF0000"/>
                </a:solidFill>
              </a:rPr>
              <a:t>: </a:t>
            </a:r>
            <a:r>
              <a:rPr lang="pt-BR" dirty="0" err="1">
                <a:solidFill>
                  <a:srgbClr val="FF0000"/>
                </a:solidFill>
              </a:rPr>
              <a:t>at-the-money</a:t>
            </a:r>
            <a:r>
              <a:rPr lang="pt-BR" dirty="0">
                <a:solidFill>
                  <a:srgbClr val="FF0000"/>
                </a:solidFill>
              </a:rPr>
              <a:t>); Premium=???; Stock </a:t>
            </a:r>
            <a:r>
              <a:rPr lang="pt-BR" dirty="0" err="1">
                <a:solidFill>
                  <a:srgbClr val="FF0000"/>
                </a:solidFill>
              </a:rPr>
              <a:t>Quantity</a:t>
            </a:r>
            <a:r>
              <a:rPr lang="pt-BR" dirty="0">
                <a:solidFill>
                  <a:srgbClr val="FF0000"/>
                </a:solidFill>
              </a:rPr>
              <a:t> = 1 </a:t>
            </a:r>
            <a:r>
              <a:rPr lang="pt-BR" dirty="0" err="1">
                <a:solidFill>
                  <a:srgbClr val="FF0000"/>
                </a:solidFill>
              </a:rPr>
              <a:t>share</a:t>
            </a:r>
            <a:r>
              <a:rPr lang="pt-BR" sz="2400" dirty="0"/>
              <a:t>)</a:t>
            </a:r>
            <a:endParaRPr lang="en-GB" sz="2400" dirty="0"/>
          </a:p>
        </p:txBody>
      </p:sp>
      <p:sp>
        <p:nvSpPr>
          <p:cNvPr id="6" name="TextBox 5">
            <a:extLst>
              <a:ext uri="{FF2B5EF4-FFF2-40B4-BE49-F238E27FC236}">
                <a16:creationId xmlns:a16="http://schemas.microsoft.com/office/drawing/2014/main" id="{52D6D200-B069-428A-8CF8-F20FA4C46E7B}"/>
              </a:ext>
            </a:extLst>
          </p:cNvPr>
          <p:cNvSpPr txBox="1"/>
          <p:nvPr/>
        </p:nvSpPr>
        <p:spPr>
          <a:xfrm>
            <a:off x="6095999" y="1042746"/>
            <a:ext cx="4595201" cy="1477328"/>
          </a:xfrm>
          <a:prstGeom prst="rect">
            <a:avLst/>
          </a:prstGeom>
          <a:noFill/>
          <a:ln>
            <a:solidFill>
              <a:schemeClr val="accent1"/>
            </a:solidFill>
          </a:ln>
        </p:spPr>
        <p:txBody>
          <a:bodyPr wrap="square" rtlCol="0">
            <a:spAutoFit/>
          </a:bodyPr>
          <a:lstStyle/>
          <a:p>
            <a:r>
              <a:rPr lang="pt-BR" sz="2400" dirty="0"/>
              <a:t>LEVERED INVESTMENT ou REPLICATING PORTFOLIO (</a:t>
            </a:r>
            <a:r>
              <a:rPr lang="pt-BR" dirty="0">
                <a:solidFill>
                  <a:srgbClr val="FF0000"/>
                </a:solidFill>
              </a:rPr>
              <a:t>Time=6 </a:t>
            </a:r>
            <a:r>
              <a:rPr lang="pt-BR" dirty="0" err="1">
                <a:solidFill>
                  <a:srgbClr val="FF0000"/>
                </a:solidFill>
              </a:rPr>
              <a:t>months</a:t>
            </a:r>
            <a:r>
              <a:rPr lang="pt-BR" dirty="0">
                <a:solidFill>
                  <a:srgbClr val="FF0000"/>
                </a:solidFill>
              </a:rPr>
              <a:t>; </a:t>
            </a:r>
            <a:r>
              <a:rPr lang="pt-BR" dirty="0" err="1">
                <a:solidFill>
                  <a:srgbClr val="FF0000"/>
                </a:solidFill>
              </a:rPr>
              <a:t>Equity</a:t>
            </a:r>
            <a:r>
              <a:rPr lang="pt-BR" dirty="0">
                <a:solidFill>
                  <a:srgbClr val="FF0000"/>
                </a:solidFill>
              </a:rPr>
              <a:t>=???; </a:t>
            </a:r>
            <a:r>
              <a:rPr lang="pt-BR" dirty="0" err="1">
                <a:solidFill>
                  <a:srgbClr val="FF0000"/>
                </a:solidFill>
              </a:rPr>
              <a:t>Loan</a:t>
            </a:r>
            <a:r>
              <a:rPr lang="pt-BR" dirty="0">
                <a:solidFill>
                  <a:srgbClr val="FF0000"/>
                </a:solidFill>
              </a:rPr>
              <a:t>=???; </a:t>
            </a:r>
            <a:r>
              <a:rPr lang="pt-BR" dirty="0" err="1">
                <a:solidFill>
                  <a:srgbClr val="FF0000"/>
                </a:solidFill>
              </a:rPr>
              <a:t>Interest</a:t>
            </a:r>
            <a:r>
              <a:rPr lang="pt-BR" dirty="0">
                <a:solidFill>
                  <a:srgbClr val="FF0000"/>
                </a:solidFill>
              </a:rPr>
              <a:t> Rate = 1%</a:t>
            </a:r>
            <a:r>
              <a:rPr lang="pt-BR" sz="1100" dirty="0">
                <a:solidFill>
                  <a:srgbClr val="FF0000"/>
                </a:solidFill>
              </a:rPr>
              <a:t>6months</a:t>
            </a:r>
            <a:r>
              <a:rPr lang="pt-BR" dirty="0">
                <a:solidFill>
                  <a:srgbClr val="FF0000"/>
                </a:solidFill>
              </a:rPr>
              <a:t>;  Stock </a:t>
            </a:r>
            <a:r>
              <a:rPr lang="pt-BR" dirty="0" err="1">
                <a:solidFill>
                  <a:srgbClr val="FF0000"/>
                </a:solidFill>
              </a:rPr>
              <a:t>Quantity</a:t>
            </a:r>
            <a:r>
              <a:rPr lang="pt-BR" dirty="0">
                <a:solidFill>
                  <a:srgbClr val="FF0000"/>
                </a:solidFill>
              </a:rPr>
              <a:t> = </a:t>
            </a:r>
            <a:r>
              <a:rPr lang="pt-BR" i="1" dirty="0">
                <a:solidFill>
                  <a:srgbClr val="FF0000"/>
                </a:solidFill>
              </a:rPr>
              <a:t>“d”</a:t>
            </a:r>
            <a:r>
              <a:rPr lang="pt-BR" dirty="0">
                <a:solidFill>
                  <a:srgbClr val="FF0000"/>
                </a:solidFill>
              </a:rPr>
              <a:t> </a:t>
            </a:r>
            <a:r>
              <a:rPr lang="pt-BR" dirty="0" err="1">
                <a:solidFill>
                  <a:srgbClr val="FF0000"/>
                </a:solidFill>
              </a:rPr>
              <a:t>shares</a:t>
            </a:r>
            <a:r>
              <a:rPr lang="pt-BR" dirty="0">
                <a:solidFill>
                  <a:srgbClr val="FF0000"/>
                </a:solidFill>
              </a:rPr>
              <a:t>???</a:t>
            </a:r>
            <a:r>
              <a:rPr lang="pt-BR" sz="2400" dirty="0"/>
              <a:t>)</a:t>
            </a:r>
            <a:endParaRPr lang="en-GB" sz="2400" dirty="0"/>
          </a:p>
        </p:txBody>
      </p:sp>
      <p:sp>
        <p:nvSpPr>
          <p:cNvPr id="7" name="TextBox 6">
            <a:extLst>
              <a:ext uri="{FF2B5EF4-FFF2-40B4-BE49-F238E27FC236}">
                <a16:creationId xmlns:a16="http://schemas.microsoft.com/office/drawing/2014/main" id="{64D3CCAE-A360-4976-B449-F59A286812E3}"/>
              </a:ext>
            </a:extLst>
          </p:cNvPr>
          <p:cNvSpPr txBox="1"/>
          <p:nvPr/>
        </p:nvSpPr>
        <p:spPr>
          <a:xfrm>
            <a:off x="8361431" y="2644586"/>
            <a:ext cx="3439519" cy="400110"/>
          </a:xfrm>
          <a:prstGeom prst="rect">
            <a:avLst/>
          </a:prstGeom>
          <a:noFill/>
          <a:ln>
            <a:solidFill>
              <a:schemeClr val="accent1"/>
            </a:solidFill>
          </a:ln>
        </p:spPr>
        <p:txBody>
          <a:bodyPr wrap="square" rtlCol="0">
            <a:spAutoFit/>
          </a:bodyPr>
          <a:lstStyle/>
          <a:p>
            <a:r>
              <a:rPr lang="pt-BR" sz="2000" dirty="0"/>
              <a:t>(</a:t>
            </a:r>
            <a:r>
              <a:rPr lang="pt-BR" sz="1600" dirty="0" err="1">
                <a:solidFill>
                  <a:srgbClr val="FF0000"/>
                </a:solidFill>
              </a:rPr>
              <a:t>obs</a:t>
            </a:r>
            <a:r>
              <a:rPr lang="pt-BR" sz="1600" dirty="0">
                <a:solidFill>
                  <a:srgbClr val="FF0000"/>
                </a:solidFill>
              </a:rPr>
              <a:t>: </a:t>
            </a:r>
            <a:r>
              <a:rPr lang="pt-BR" sz="1600" dirty="0" err="1">
                <a:solidFill>
                  <a:srgbClr val="FF0000"/>
                </a:solidFill>
              </a:rPr>
              <a:t>Today</a:t>
            </a:r>
            <a:r>
              <a:rPr lang="pt-BR" sz="1600" dirty="0">
                <a:solidFill>
                  <a:srgbClr val="FF0000"/>
                </a:solidFill>
              </a:rPr>
              <a:t> Stock </a:t>
            </a:r>
            <a:r>
              <a:rPr lang="pt-BR" sz="1600" dirty="0" err="1">
                <a:solidFill>
                  <a:srgbClr val="FF0000"/>
                </a:solidFill>
              </a:rPr>
              <a:t>Price</a:t>
            </a:r>
            <a:r>
              <a:rPr lang="pt-BR" sz="1600" dirty="0">
                <a:solidFill>
                  <a:srgbClr val="FF0000"/>
                </a:solidFill>
              </a:rPr>
              <a:t> = $530.00</a:t>
            </a:r>
            <a:r>
              <a:rPr lang="pt-BR" sz="2000" dirty="0"/>
              <a:t>)</a:t>
            </a:r>
            <a:endParaRPr lang="en-GB" sz="2000" dirty="0"/>
          </a:p>
        </p:txBody>
      </p:sp>
      <p:sp>
        <p:nvSpPr>
          <p:cNvPr id="11" name="TextBox 10">
            <a:extLst>
              <a:ext uri="{FF2B5EF4-FFF2-40B4-BE49-F238E27FC236}">
                <a16:creationId xmlns:a16="http://schemas.microsoft.com/office/drawing/2014/main" id="{7F17C4C1-D537-46BC-85D8-3459082A4025}"/>
              </a:ext>
            </a:extLst>
          </p:cNvPr>
          <p:cNvSpPr txBox="1"/>
          <p:nvPr/>
        </p:nvSpPr>
        <p:spPr>
          <a:xfrm>
            <a:off x="7790688" y="3228529"/>
            <a:ext cx="4310747" cy="1169551"/>
          </a:xfrm>
          <a:prstGeom prst="rect">
            <a:avLst/>
          </a:prstGeom>
          <a:noFill/>
          <a:ln>
            <a:solidFill>
              <a:schemeClr val="accent1"/>
            </a:solidFill>
          </a:ln>
        </p:spPr>
        <p:txBody>
          <a:bodyPr wrap="square" rtlCol="0">
            <a:spAutoFit/>
          </a:bodyPr>
          <a:lstStyle/>
          <a:p>
            <a:r>
              <a:rPr lang="pt-BR" sz="1400" b="1" dirty="0"/>
              <a:t>Aqui na “1st Stock </a:t>
            </a:r>
            <a:r>
              <a:rPr lang="pt-BR" sz="1400" b="1" dirty="0" err="1"/>
              <a:t>Price</a:t>
            </a:r>
            <a:r>
              <a:rPr lang="pt-BR" sz="1400" b="1" dirty="0"/>
              <a:t> </a:t>
            </a:r>
            <a:r>
              <a:rPr lang="pt-BR" sz="1400" b="1" dirty="0" err="1"/>
              <a:t>Possibility</a:t>
            </a:r>
            <a:r>
              <a:rPr lang="pt-BR" sz="1400" b="1" dirty="0"/>
              <a:t>” você vendeu as </a:t>
            </a:r>
            <a:r>
              <a:rPr lang="pt-BR" sz="1400" b="1" i="1" dirty="0"/>
              <a:t>“d”</a:t>
            </a:r>
            <a:r>
              <a:rPr lang="pt-BR" sz="1400" b="1" dirty="0"/>
              <a:t> </a:t>
            </a:r>
            <a:r>
              <a:rPr lang="pt-BR" sz="1400" b="1" dirty="0" err="1"/>
              <a:t>shares</a:t>
            </a:r>
            <a:r>
              <a:rPr lang="pt-BR" sz="1400" b="1" dirty="0"/>
              <a:t> que comprou com o dinheiro emprestado do Banco e com mais o seu “</a:t>
            </a:r>
            <a:r>
              <a:rPr lang="pt-BR" sz="1400" b="1" dirty="0" err="1"/>
              <a:t>Equity</a:t>
            </a:r>
            <a:r>
              <a:rPr lang="pt-BR" sz="1400" b="1" dirty="0"/>
              <a:t>” e só conseguiu devolver a parte que foi tomada emprestada do Banco, ou seja, você perdeu somente o seu “</a:t>
            </a:r>
            <a:r>
              <a:rPr lang="pt-BR" sz="1400" b="1" dirty="0" err="1"/>
              <a:t>Equity</a:t>
            </a:r>
            <a:r>
              <a:rPr lang="pt-BR" sz="1400" b="1" dirty="0"/>
              <a:t>”. </a:t>
            </a:r>
            <a:endParaRPr lang="en-GB" sz="1400" b="1" dirty="0"/>
          </a:p>
        </p:txBody>
      </p:sp>
      <p:graphicFrame>
        <p:nvGraphicFramePr>
          <p:cNvPr id="13" name="Table 12">
            <a:extLst>
              <a:ext uri="{FF2B5EF4-FFF2-40B4-BE49-F238E27FC236}">
                <a16:creationId xmlns:a16="http://schemas.microsoft.com/office/drawing/2014/main" id="{0776DC2D-4AD8-4B07-9545-933762BC691C}"/>
              </a:ext>
            </a:extLst>
          </p:cNvPr>
          <p:cNvGraphicFramePr>
            <a:graphicFrameLocks noGrp="1"/>
          </p:cNvGraphicFramePr>
          <p:nvPr>
            <p:extLst>
              <p:ext uri="{D42A27DB-BD31-4B8C-83A1-F6EECF244321}">
                <p14:modId xmlns:p14="http://schemas.microsoft.com/office/powerpoint/2010/main" val="3688282298"/>
              </p:ext>
            </p:extLst>
          </p:nvPr>
        </p:nvGraphicFramePr>
        <p:xfrm>
          <a:off x="90565" y="4594873"/>
          <a:ext cx="7535531" cy="1671320"/>
        </p:xfrm>
        <a:graphic>
          <a:graphicData uri="http://schemas.openxmlformats.org/drawingml/2006/table">
            <a:tbl>
              <a:tblPr>
                <a:tableStyleId>{5C22544A-7EE6-4342-B048-85BDC9FD1C3A}</a:tableStyleId>
              </a:tblPr>
              <a:tblGrid>
                <a:gridCol w="1004737">
                  <a:extLst>
                    <a:ext uri="{9D8B030D-6E8A-4147-A177-3AD203B41FA5}">
                      <a16:colId xmlns:a16="http://schemas.microsoft.com/office/drawing/2014/main" val="2853237741"/>
                    </a:ext>
                  </a:extLst>
                </a:gridCol>
                <a:gridCol w="3265397">
                  <a:extLst>
                    <a:ext uri="{9D8B030D-6E8A-4147-A177-3AD203B41FA5}">
                      <a16:colId xmlns:a16="http://schemas.microsoft.com/office/drawing/2014/main" val="964668343"/>
                    </a:ext>
                  </a:extLst>
                </a:gridCol>
                <a:gridCol w="3265397">
                  <a:extLst>
                    <a:ext uri="{9D8B030D-6E8A-4147-A177-3AD203B41FA5}">
                      <a16:colId xmlns:a16="http://schemas.microsoft.com/office/drawing/2014/main" val="292715081"/>
                    </a:ext>
                  </a:extLst>
                </a:gridCol>
              </a:tblGrid>
              <a:tr h="273050">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GB" sz="1800" b="1" u="none" strike="noStrike" dirty="0">
                          <a:effectLst/>
                        </a:rPr>
                        <a:t>2nd Stock Price Possibility = $662.50</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602201208"/>
                  </a:ext>
                </a:extLst>
              </a:tr>
              <a:tr h="2730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b="1" u="none" strike="noStrike" dirty="0">
                          <a:effectLst/>
                        </a:rPr>
                        <a:t>Payoff</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800" b="1" u="none" strike="noStrike" dirty="0">
                          <a:effectLst/>
                        </a:rPr>
                        <a:t>Profit</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80788695"/>
                  </a:ext>
                </a:extLst>
              </a:tr>
              <a:tr h="273050">
                <a:tc>
                  <a:txBody>
                    <a:bodyPr/>
                    <a:lstStyle/>
                    <a:p>
                      <a:pPr algn="ctr" rtl="0" fontAlgn="ctr"/>
                      <a:r>
                        <a:rPr lang="en-GB" sz="1800" b="1" u="none" strike="noStrike" dirty="0">
                          <a:effectLst/>
                        </a:rPr>
                        <a:t>CALL OPTION</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800" u="none" strike="noStrike" dirty="0">
                          <a:effectLst/>
                        </a:rPr>
                        <a:t>$662.50 - $530.00</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u="none" strike="noStrike" dirty="0">
                          <a:effectLst/>
                        </a:rPr>
                        <a:t>Payoff - Premium</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88906"/>
                  </a:ext>
                </a:extLst>
              </a:tr>
              <a:tr h="539750">
                <a:tc>
                  <a:txBody>
                    <a:bodyPr/>
                    <a:lstStyle/>
                    <a:p>
                      <a:pPr algn="ctr" rtl="0" fontAlgn="ctr"/>
                      <a:r>
                        <a:rPr lang="en-GB" sz="1800" b="1" u="none" strike="noStrike" dirty="0">
                          <a:effectLst/>
                        </a:rPr>
                        <a:t>LEVERED INVEST.</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800" u="none" strike="noStrike" dirty="0">
                          <a:effectLst/>
                        </a:rPr>
                        <a:t>(d*$662.50) – (Repayment of Loan + Interest)</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u="none" strike="noStrike" dirty="0">
                          <a:effectLst/>
                        </a:rPr>
                        <a:t>Payoff - Equity</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7483351"/>
                  </a:ext>
                </a:extLst>
              </a:tr>
            </a:tbl>
          </a:graphicData>
        </a:graphic>
      </p:graphicFrame>
      <p:graphicFrame>
        <p:nvGraphicFramePr>
          <p:cNvPr id="17" name="Table 16">
            <a:extLst>
              <a:ext uri="{FF2B5EF4-FFF2-40B4-BE49-F238E27FC236}">
                <a16:creationId xmlns:a16="http://schemas.microsoft.com/office/drawing/2014/main" id="{E2D7AA67-BA54-4D72-B1D0-F3BB7A9B2631}"/>
              </a:ext>
            </a:extLst>
          </p:cNvPr>
          <p:cNvGraphicFramePr>
            <a:graphicFrameLocks noGrp="1"/>
          </p:cNvGraphicFramePr>
          <p:nvPr>
            <p:extLst>
              <p:ext uri="{D42A27DB-BD31-4B8C-83A1-F6EECF244321}">
                <p14:modId xmlns:p14="http://schemas.microsoft.com/office/powerpoint/2010/main" val="3987436373"/>
              </p:ext>
            </p:extLst>
          </p:nvPr>
        </p:nvGraphicFramePr>
        <p:xfrm>
          <a:off x="90565" y="2709198"/>
          <a:ext cx="7535531" cy="1671320"/>
        </p:xfrm>
        <a:graphic>
          <a:graphicData uri="http://schemas.openxmlformats.org/drawingml/2006/table">
            <a:tbl>
              <a:tblPr>
                <a:tableStyleId>{5C22544A-7EE6-4342-B048-85BDC9FD1C3A}</a:tableStyleId>
              </a:tblPr>
              <a:tblGrid>
                <a:gridCol w="1004737">
                  <a:extLst>
                    <a:ext uri="{9D8B030D-6E8A-4147-A177-3AD203B41FA5}">
                      <a16:colId xmlns:a16="http://schemas.microsoft.com/office/drawing/2014/main" val="2853237741"/>
                    </a:ext>
                  </a:extLst>
                </a:gridCol>
                <a:gridCol w="3265397">
                  <a:extLst>
                    <a:ext uri="{9D8B030D-6E8A-4147-A177-3AD203B41FA5}">
                      <a16:colId xmlns:a16="http://schemas.microsoft.com/office/drawing/2014/main" val="964668343"/>
                    </a:ext>
                  </a:extLst>
                </a:gridCol>
                <a:gridCol w="3265397">
                  <a:extLst>
                    <a:ext uri="{9D8B030D-6E8A-4147-A177-3AD203B41FA5}">
                      <a16:colId xmlns:a16="http://schemas.microsoft.com/office/drawing/2014/main" val="292715081"/>
                    </a:ext>
                  </a:extLst>
                </a:gridCol>
              </a:tblGrid>
              <a:tr h="273050">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0" fontAlgn="ctr"/>
                      <a:r>
                        <a:rPr lang="en-GB" sz="1800" b="1" u="none" strike="noStrike" dirty="0">
                          <a:effectLst/>
                        </a:rPr>
                        <a:t>1st Stock Price Possibility = $424.00</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en-GB"/>
                    </a:p>
                  </a:txBody>
                  <a:tcPr/>
                </a:tc>
                <a:extLst>
                  <a:ext uri="{0D108BD9-81ED-4DB2-BD59-A6C34878D82A}">
                    <a16:rowId xmlns:a16="http://schemas.microsoft.com/office/drawing/2014/main" val="3602201208"/>
                  </a:ext>
                </a:extLst>
              </a:tr>
              <a:tr h="2730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b="1" u="none" strike="noStrike" dirty="0">
                          <a:effectLst/>
                        </a:rPr>
                        <a:t>Payoff</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800" b="1" u="none" strike="noStrike" dirty="0">
                          <a:effectLst/>
                        </a:rPr>
                        <a:t>Profit</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80788695"/>
                  </a:ext>
                </a:extLst>
              </a:tr>
              <a:tr h="273050">
                <a:tc>
                  <a:txBody>
                    <a:bodyPr/>
                    <a:lstStyle/>
                    <a:p>
                      <a:pPr algn="ctr" rtl="0" fontAlgn="ctr"/>
                      <a:r>
                        <a:rPr lang="en-GB" sz="1800" b="1" u="none" strike="noStrike" dirty="0">
                          <a:effectLst/>
                        </a:rPr>
                        <a:t>CALL OPTION</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pt-BR" sz="1800" b="0" i="0" u="none" strike="noStrike" dirty="0">
                          <a:solidFill>
                            <a:srgbClr val="000000"/>
                          </a:solidFill>
                          <a:effectLst/>
                          <a:latin typeface="Calibri" panose="020F0502020204030204" pitchFamily="34" charset="0"/>
                        </a:rPr>
                        <a:t>0</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u="none" strike="noStrike" dirty="0">
                          <a:effectLst/>
                        </a:rPr>
                        <a:t>- Premium</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288906"/>
                  </a:ext>
                </a:extLst>
              </a:tr>
              <a:tr h="539750">
                <a:tc>
                  <a:txBody>
                    <a:bodyPr/>
                    <a:lstStyle/>
                    <a:p>
                      <a:pPr algn="ctr" rtl="0" fontAlgn="ctr"/>
                      <a:r>
                        <a:rPr lang="en-GB" sz="1800" b="1" u="none" strike="noStrike" dirty="0">
                          <a:effectLst/>
                        </a:rPr>
                        <a:t>LEVERED INVEST.</a:t>
                      </a:r>
                      <a:endParaRPr lang="en-GB" sz="1800" b="1"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800" u="none" strike="noStrike" dirty="0">
                          <a:effectLst/>
                        </a:rPr>
                        <a:t>(d*$424.00) – (Repayment of Loan + Interest)</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800" u="none" strike="noStrike" dirty="0">
                          <a:effectLst/>
                        </a:rPr>
                        <a:t>- Equity</a:t>
                      </a:r>
                      <a:endParaRPr lang="en-GB" sz="18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7483351"/>
                  </a:ext>
                </a:extLst>
              </a:tr>
            </a:tbl>
          </a:graphicData>
        </a:graphic>
      </p:graphicFrame>
      <p:sp>
        <p:nvSpPr>
          <p:cNvPr id="21" name="TextBox 20">
            <a:extLst>
              <a:ext uri="{FF2B5EF4-FFF2-40B4-BE49-F238E27FC236}">
                <a16:creationId xmlns:a16="http://schemas.microsoft.com/office/drawing/2014/main" id="{3487C921-A55B-4357-BF27-9FC9246CC34F}"/>
              </a:ext>
            </a:extLst>
          </p:cNvPr>
          <p:cNvSpPr txBox="1"/>
          <p:nvPr/>
        </p:nvSpPr>
        <p:spPr>
          <a:xfrm>
            <a:off x="7827263" y="4522592"/>
            <a:ext cx="4237595" cy="1815882"/>
          </a:xfrm>
          <a:prstGeom prst="rect">
            <a:avLst/>
          </a:prstGeom>
          <a:noFill/>
          <a:ln>
            <a:solidFill>
              <a:schemeClr val="accent1"/>
            </a:solidFill>
          </a:ln>
        </p:spPr>
        <p:txBody>
          <a:bodyPr wrap="square" rtlCol="0">
            <a:spAutoFit/>
          </a:bodyPr>
          <a:lstStyle/>
          <a:p>
            <a:r>
              <a:rPr lang="pt-BR" sz="1400" b="1" dirty="0"/>
              <a:t>Aqui na “2nd Stock </a:t>
            </a:r>
            <a:r>
              <a:rPr lang="pt-BR" sz="1400" b="1" dirty="0" err="1"/>
              <a:t>Price</a:t>
            </a:r>
            <a:r>
              <a:rPr lang="pt-BR" sz="1400" b="1" dirty="0"/>
              <a:t> </a:t>
            </a:r>
            <a:r>
              <a:rPr lang="pt-BR" sz="1400" b="1" dirty="0" err="1"/>
              <a:t>Possibility</a:t>
            </a:r>
            <a:r>
              <a:rPr lang="pt-BR" sz="1400" b="1" dirty="0"/>
              <a:t>” você vendeu as </a:t>
            </a:r>
            <a:r>
              <a:rPr lang="pt-BR" sz="1400" b="1" i="1" dirty="0"/>
              <a:t>“d”</a:t>
            </a:r>
            <a:r>
              <a:rPr lang="pt-BR" sz="1400" b="1" dirty="0"/>
              <a:t> </a:t>
            </a:r>
            <a:r>
              <a:rPr lang="pt-BR" sz="1400" b="1" dirty="0" err="1"/>
              <a:t>shares</a:t>
            </a:r>
            <a:r>
              <a:rPr lang="pt-BR" sz="1400" b="1" dirty="0"/>
              <a:t> que comprou com o dinheiro emprestado do (Banco + “</a:t>
            </a:r>
            <a:r>
              <a:rPr lang="pt-BR" sz="1400" b="1" dirty="0" err="1"/>
              <a:t>Equity</a:t>
            </a:r>
            <a:r>
              <a:rPr lang="pt-BR" sz="1400" b="1" dirty="0"/>
              <a:t>”) por $ 662.5/</a:t>
            </a:r>
            <a:r>
              <a:rPr lang="pt-BR" sz="1400" b="1" dirty="0" err="1"/>
              <a:t>share</a:t>
            </a:r>
            <a:r>
              <a:rPr lang="pt-BR" sz="1400" b="1" dirty="0"/>
              <a:t>. Então você devolveu a </a:t>
            </a:r>
            <a:r>
              <a:rPr lang="pt-BR" sz="1400" b="1" dirty="0" err="1"/>
              <a:t>Loan</a:t>
            </a:r>
            <a:r>
              <a:rPr lang="pt-BR" sz="1400" b="1" dirty="0"/>
              <a:t> do Banco e ficou no seu bolso com a diferença entre ($662.5 – </a:t>
            </a:r>
            <a:r>
              <a:rPr lang="pt-BR" sz="1400" b="1" dirty="0" err="1"/>
              <a:t>Loan</a:t>
            </a:r>
            <a:r>
              <a:rPr lang="pt-BR" sz="1400" b="1" dirty="0"/>
              <a:t>). Lembrar que você usou uma pequena parte em $ para comprar a ação 6 </a:t>
            </a:r>
            <a:r>
              <a:rPr lang="pt-BR" sz="1400" b="1" dirty="0" err="1"/>
              <a:t>mesmes</a:t>
            </a:r>
            <a:r>
              <a:rPr lang="pt-BR" sz="1400" b="1" dirty="0"/>
              <a:t> atrás. Essa pequena parte nós chamamos de </a:t>
            </a:r>
            <a:r>
              <a:rPr lang="pt-BR" sz="1400" b="1" dirty="0" err="1"/>
              <a:t>Equity</a:t>
            </a:r>
            <a:r>
              <a:rPr lang="pt-BR" sz="1400" b="1" dirty="0"/>
              <a:t>. </a:t>
            </a:r>
            <a:endParaRPr lang="en-GB" sz="1400" b="1" dirty="0"/>
          </a:p>
        </p:txBody>
      </p:sp>
      <p:sp>
        <p:nvSpPr>
          <p:cNvPr id="9" name="TextBox 8">
            <a:extLst>
              <a:ext uri="{FF2B5EF4-FFF2-40B4-BE49-F238E27FC236}">
                <a16:creationId xmlns:a16="http://schemas.microsoft.com/office/drawing/2014/main" id="{6F597F40-C75D-4EBD-AB83-879177F777DB}"/>
              </a:ext>
            </a:extLst>
          </p:cNvPr>
          <p:cNvSpPr txBox="1"/>
          <p:nvPr/>
        </p:nvSpPr>
        <p:spPr>
          <a:xfrm>
            <a:off x="0" y="208177"/>
            <a:ext cx="12191999"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pt-BR" sz="2800" b="1" dirty="0"/>
              <a:t>EXPLICANDO O “REPLICATING PORTFOLIO” (LEVERED INVESTIMENT)</a:t>
            </a:r>
            <a:endParaRPr lang="en-GB" sz="2800" b="1" dirty="0"/>
          </a:p>
        </p:txBody>
      </p:sp>
    </p:spTree>
    <p:extLst>
      <p:ext uri="{BB962C8B-B14F-4D97-AF65-F5344CB8AC3E}">
        <p14:creationId xmlns:p14="http://schemas.microsoft.com/office/powerpoint/2010/main" val="1011587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287BE0-C7FB-4B32-B8CA-26B15D71BB74}"/>
              </a:ext>
            </a:extLst>
          </p:cNvPr>
          <p:cNvPicPr>
            <a:picLocks noChangeAspect="1"/>
          </p:cNvPicPr>
          <p:nvPr/>
        </p:nvPicPr>
        <p:blipFill>
          <a:blip r:embed="rId2"/>
          <a:stretch>
            <a:fillRect/>
          </a:stretch>
        </p:blipFill>
        <p:spPr>
          <a:xfrm>
            <a:off x="741575" y="1310417"/>
            <a:ext cx="10708849" cy="3440195"/>
          </a:xfrm>
          <a:prstGeom prst="rect">
            <a:avLst/>
          </a:prstGeom>
          <a:ln w="28575">
            <a:solidFill>
              <a:schemeClr val="accent1"/>
            </a:solidFill>
          </a:ln>
        </p:spPr>
      </p:pic>
      <p:sp>
        <p:nvSpPr>
          <p:cNvPr id="3" name="TextBox 2">
            <a:extLst>
              <a:ext uri="{FF2B5EF4-FFF2-40B4-BE49-F238E27FC236}">
                <a16:creationId xmlns:a16="http://schemas.microsoft.com/office/drawing/2014/main" id="{A7C10899-53D4-4D68-852C-60C14E1E652B}"/>
              </a:ext>
            </a:extLst>
          </p:cNvPr>
          <p:cNvSpPr txBox="1"/>
          <p:nvPr/>
        </p:nvSpPr>
        <p:spPr>
          <a:xfrm>
            <a:off x="68450" y="125202"/>
            <a:ext cx="11904267" cy="1015663"/>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DÚVIDA: O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valor</a:t>
            </a:r>
            <a:r>
              <a:rPr lang="en-GB" sz="2800" b="1" dirty="0">
                <a:solidFill>
                  <a:srgbClr val="242021"/>
                </a:solidFill>
                <a:latin typeface="STIXMathJax_Main-Regular"/>
                <a:ea typeface="Calibri" panose="020F0502020204030204" pitchFamily="34" charset="0"/>
                <a:cs typeface="Times New Roman" panose="02020603050405020304" pitchFamily="18" charset="0"/>
              </a:rPr>
              <a:t> da CALL OPTION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hoje</a:t>
            </a:r>
            <a:r>
              <a:rPr lang="en-GB" sz="2800" b="1" dirty="0">
                <a:solidFill>
                  <a:srgbClr val="242021"/>
                </a:solidFill>
                <a:latin typeface="STIXMathJax_Main-Regular"/>
                <a:ea typeface="Calibri" panose="020F0502020204030204" pitchFamily="34" charset="0"/>
                <a:cs typeface="Times New Roman" panose="02020603050405020304" pitchFamily="18" charset="0"/>
              </a:rPr>
              <a:t> (=$44.19) é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exatamente</a:t>
            </a:r>
            <a:r>
              <a:rPr lang="en-GB" sz="2800" b="1" dirty="0">
                <a:solidFill>
                  <a:srgbClr val="242021"/>
                </a:solidFill>
                <a:latin typeface="STIXMathJax_Main-Regular"/>
                <a:ea typeface="Calibri" panose="020F0502020204030204" pitchFamily="34" charset="0"/>
                <a:cs typeface="Times New Roman" panose="02020603050405020304" pitchFamily="18" charset="0"/>
              </a:rPr>
              <a:t> o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Valor</a:t>
            </a:r>
            <a:r>
              <a:rPr lang="en-GB" sz="2800" b="1" dirty="0">
                <a:solidFill>
                  <a:srgbClr val="242021"/>
                </a:solidFill>
                <a:latin typeface="STIXMathJax_Main-Regular"/>
                <a:ea typeface="Calibri" panose="020F0502020204030204" pitchFamily="34" charset="0"/>
                <a:cs typeface="Times New Roman" panose="02020603050405020304" pitchFamily="18" charset="0"/>
              </a:rPr>
              <a:t>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Esperado</a:t>
            </a:r>
            <a:r>
              <a:rPr lang="en-GB" sz="2800" b="1" dirty="0">
                <a:solidFill>
                  <a:srgbClr val="242021"/>
                </a:solidFill>
                <a:latin typeface="STIXMathJax_Main-Regular"/>
                <a:ea typeface="Calibri" panose="020F0502020204030204" pitchFamily="34" charset="0"/>
                <a:cs typeface="Times New Roman" panose="02020603050405020304" pitchFamily="18" charset="0"/>
              </a:rPr>
              <a:t> dos payoffs da CALL OPTION no 6</a:t>
            </a:r>
            <a:r>
              <a:rPr lang="en-GB" sz="3200" b="1" dirty="0">
                <a:solidFill>
                  <a:srgbClr val="242021"/>
                </a:solidFill>
                <a:latin typeface="STIXMathJax_Main-Regular"/>
                <a:ea typeface="Calibri" panose="020F0502020204030204" pitchFamily="34" charset="0"/>
                <a:cs typeface="Times New Roman" panose="02020603050405020304" pitchFamily="18" charset="0"/>
              </a:rPr>
              <a:t>°</a:t>
            </a:r>
            <a:r>
              <a:rPr lang="en-GB" sz="2800" b="1" dirty="0">
                <a:solidFill>
                  <a:srgbClr val="242021"/>
                </a:solidFill>
                <a:latin typeface="STIXMathJax_Main-Regular"/>
                <a:ea typeface="Calibri" panose="020F0502020204030204" pitchFamily="34" charset="0"/>
                <a:cs typeface="Times New Roman" panose="02020603050405020304" pitchFamily="18" charset="0"/>
              </a:rPr>
              <a:t>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mês</a:t>
            </a:r>
            <a:r>
              <a:rPr lang="en-GB" sz="2800" b="1" dirty="0">
                <a:solidFill>
                  <a:srgbClr val="242021"/>
                </a:solidFill>
                <a:latin typeface="STIXMathJax_Main-Regular"/>
                <a:ea typeface="Calibri" panose="020F0502020204030204" pitchFamily="34" charset="0"/>
                <a:cs typeface="Times New Roman" panose="02020603050405020304" pitchFamily="18" charset="0"/>
              </a:rPr>
              <a:t>,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trazidos</a:t>
            </a:r>
            <a:r>
              <a:rPr lang="en-GB" sz="2800" b="1" dirty="0">
                <a:solidFill>
                  <a:srgbClr val="242021"/>
                </a:solidFill>
                <a:latin typeface="STIXMathJax_Main-Regular"/>
                <a:ea typeface="Calibri" panose="020F0502020204030204" pitchFamily="34" charset="0"/>
                <a:cs typeface="Times New Roman" panose="02020603050405020304" pitchFamily="18" charset="0"/>
              </a:rPr>
              <a:t> à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valor</a:t>
            </a:r>
            <a:r>
              <a:rPr lang="en-GB" sz="2800" b="1" dirty="0">
                <a:solidFill>
                  <a:srgbClr val="242021"/>
                </a:solidFill>
                <a:latin typeface="STIXMathJax_Main-Regular"/>
                <a:ea typeface="Calibri" panose="020F0502020204030204" pitchFamily="34" charset="0"/>
                <a:cs typeface="Times New Roman" panose="02020603050405020304" pitchFamily="18" charset="0"/>
              </a:rPr>
              <a:t> </a:t>
            </a:r>
            <a:r>
              <a:rPr lang="en-GB" sz="2800" b="1" dirty="0" err="1">
                <a:solidFill>
                  <a:srgbClr val="242021"/>
                </a:solidFill>
                <a:latin typeface="STIXMathJax_Main-Regular"/>
                <a:ea typeface="Calibri" panose="020F0502020204030204" pitchFamily="34" charset="0"/>
                <a:cs typeface="Times New Roman" panose="02020603050405020304" pitchFamily="18" charset="0"/>
              </a:rPr>
              <a:t>presente</a:t>
            </a:r>
            <a:r>
              <a:rPr lang="en-GB" sz="2800" b="1" dirty="0">
                <a:solidFill>
                  <a:srgbClr val="242021"/>
                </a:solidFill>
                <a:latin typeface="STIXMathJax_Main-Regular"/>
                <a:ea typeface="Calibri" panose="020F0502020204030204" pitchFamily="34" charset="0"/>
                <a:cs typeface="Times New Roman" panose="02020603050405020304" pitchFamily="18" charset="0"/>
              </a:rPr>
              <a:t>???</a:t>
            </a:r>
            <a:endParaRPr lang="en-GB" sz="2800" b="1" dirty="0"/>
          </a:p>
        </p:txBody>
      </p:sp>
      <p:sp>
        <p:nvSpPr>
          <p:cNvPr id="4" name="Rectangle 3">
            <a:extLst>
              <a:ext uri="{FF2B5EF4-FFF2-40B4-BE49-F238E27FC236}">
                <a16:creationId xmlns:a16="http://schemas.microsoft.com/office/drawing/2014/main" id="{1256A49D-E0B9-49A9-80BA-1E8D67753666}"/>
              </a:ext>
            </a:extLst>
          </p:cNvPr>
          <p:cNvSpPr/>
          <p:nvPr/>
        </p:nvSpPr>
        <p:spPr>
          <a:xfrm>
            <a:off x="2116867" y="4559703"/>
            <a:ext cx="7998093" cy="2173095"/>
          </a:xfrm>
          <a:prstGeom prst="rect">
            <a:avLst/>
          </a:prstGeom>
          <a:solidFill>
            <a:schemeClr val="accent4">
              <a:lumMod val="40000"/>
              <a:lumOff val="60000"/>
              <a:alpha val="91000"/>
            </a:schemeClr>
          </a:solidFill>
          <a:ln w="28575">
            <a:solidFill>
              <a:schemeClr val="accent1"/>
            </a:solidFill>
          </a:ln>
        </p:spPr>
        <p:txBody>
          <a:bodyPr wrap="square">
            <a:spAutoFit/>
          </a:bodyPr>
          <a:lstStyle/>
          <a:p>
            <a:pPr>
              <a:lnSpc>
                <a:spcPct val="107000"/>
              </a:lnSpc>
              <a:spcAft>
                <a:spcPts val="800"/>
              </a:spcAft>
            </a:pPr>
            <a:r>
              <a:rPr lang="en-GB" sz="1600" b="1" dirty="0" err="1">
                <a:latin typeface="Times New Roman" panose="02020603050405020304" pitchFamily="18" charset="0"/>
                <a:ea typeface="Calibri" panose="020F0502020204030204" pitchFamily="34" charset="0"/>
                <a:cs typeface="Times New Roman" panose="02020603050405020304" pitchFamily="18" charset="0"/>
              </a:rPr>
              <a:t>Valor</a:t>
            </a:r>
            <a:r>
              <a:rPr lang="en-GB" sz="1600" b="1" dirty="0">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latin typeface="Times New Roman" panose="02020603050405020304" pitchFamily="18" charset="0"/>
                <a:ea typeface="Calibri" panose="020F0502020204030204" pitchFamily="34" charset="0"/>
                <a:cs typeface="Times New Roman" panose="02020603050405020304" pitchFamily="18" charset="0"/>
              </a:rPr>
              <a:t>Esperado</a:t>
            </a:r>
            <a:r>
              <a:rPr lang="en-GB" sz="1600" b="1" dirty="0">
                <a:latin typeface="Times New Roman" panose="02020603050405020304" pitchFamily="18" charset="0"/>
                <a:ea typeface="Calibri" panose="020F0502020204030204" pitchFamily="34" charset="0"/>
                <a:cs typeface="Times New Roman" panose="02020603050405020304" pitchFamily="18" charset="0"/>
              </a:rPr>
              <a:t> dos Payoffs no 6</a:t>
            </a:r>
            <a:r>
              <a:rPr lang="en-GB" sz="1600" b="1" baseline="30000" dirty="0">
                <a:latin typeface="Times New Roman" panose="02020603050405020304" pitchFamily="18" charset="0"/>
                <a:ea typeface="Calibri" panose="020F0502020204030204" pitchFamily="34" charset="0"/>
                <a:cs typeface="Times New Roman" panose="02020603050405020304" pitchFamily="18" charset="0"/>
              </a:rPr>
              <a:t>o</a:t>
            </a:r>
            <a:r>
              <a:rPr lang="en-GB" sz="1600" b="1" dirty="0">
                <a:latin typeface="Times New Roman" panose="02020603050405020304" pitchFamily="18" charset="0"/>
                <a:ea typeface="Calibri" panose="020F0502020204030204" pitchFamily="34" charset="0"/>
                <a:cs typeface="Times New Roman" panose="02020603050405020304" pitchFamily="18" charset="0"/>
              </a:rPr>
              <a:t> </a:t>
            </a:r>
            <a:r>
              <a:rPr lang="en-GB" sz="1600" b="1" dirty="0" err="1">
                <a:latin typeface="Times New Roman" panose="02020603050405020304" pitchFamily="18" charset="0"/>
                <a:ea typeface="Calibri" panose="020F0502020204030204" pitchFamily="34" charset="0"/>
                <a:cs typeface="Times New Roman" panose="02020603050405020304" pitchFamily="18" charset="0"/>
              </a:rPr>
              <a:t>mês</a:t>
            </a:r>
            <a:r>
              <a:rPr lang="en-GB" sz="1600" b="1" dirty="0">
                <a:latin typeface="Times New Roman" panose="02020603050405020304" pitchFamily="18" charset="0"/>
                <a:ea typeface="Calibri" panose="020F0502020204030204" pitchFamily="34" charset="0"/>
                <a:cs typeface="Times New Roman" panose="02020603050405020304" pitchFamily="18" charset="0"/>
              </a:rPr>
              <a:t> </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 (probability of rise × 196.65) + (probability of fall × 0)</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 (.4764 × 196.65) + (.5236 × 0) = $93.69</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600" b="1" dirty="0">
                <a:latin typeface="Times New Roman" panose="02020603050405020304" pitchFamily="18" charset="0"/>
                <a:ea typeface="Calibri" panose="020F0502020204030204" pitchFamily="34" charset="0"/>
                <a:cs typeface="Times New Roman" panose="02020603050405020304" pitchFamily="18" charset="0"/>
              </a:rPr>
              <a:t>Trazendo esse Valor Esperado para o hoje (ou seja, o Valor Presente do Valor Esperado)</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a:latin typeface="Times New Roman" panose="02020603050405020304" pitchFamily="18" charset="0"/>
                <a:ea typeface="Calibri" panose="020F0502020204030204" pitchFamily="34" charset="0"/>
                <a:cs typeface="Times New Roman" panose="02020603050405020304" pitchFamily="18" charset="0"/>
              </a:rPr>
              <a:t>= 93.69 / ( (1.005)*(1.005) ) = $92.76.</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b="1" dirty="0" err="1">
                <a:latin typeface="Times New Roman" panose="02020603050405020304" pitchFamily="18" charset="0"/>
                <a:ea typeface="Calibri" panose="020F0502020204030204" pitchFamily="34" charset="0"/>
                <a:cs typeface="Times New Roman" panose="02020603050405020304" pitchFamily="18" charset="0"/>
              </a:rPr>
              <a:t>Sabemos</a:t>
            </a:r>
            <a:r>
              <a:rPr lang="en-GB" sz="1600" b="1" dirty="0">
                <a:latin typeface="Times New Roman" panose="02020603050405020304" pitchFamily="18" charset="0"/>
                <a:ea typeface="Calibri" panose="020F0502020204030204" pitchFamily="34" charset="0"/>
                <a:cs typeface="Times New Roman" panose="02020603050405020304" pitchFamily="18" charset="0"/>
              </a:rPr>
              <a:t> que a </a:t>
            </a:r>
            <a:r>
              <a:rPr lang="en-GB" sz="1600" b="1"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risk-free interest rate is .5% a quarter</a:t>
            </a:r>
            <a:r>
              <a:rPr lang="en-GB" sz="1600" b="1" dirty="0">
                <a:latin typeface="Times New Roman" panose="02020603050405020304" pitchFamily="18" charset="0"/>
                <a:ea typeface="Calibri" panose="020F0502020204030204" pitchFamily="34" charset="0"/>
                <a:cs typeface="Times New Roman" panose="02020603050405020304" pitchFamily="18" charset="0"/>
              </a:rPr>
              <a:t>.</a:t>
            </a:r>
            <a:endParaRPr lang="en-GB"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218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6E9AD4-3C97-4C39-9395-53214AA92673}"/>
              </a:ext>
            </a:extLst>
          </p:cNvPr>
          <p:cNvPicPr>
            <a:picLocks noChangeAspect="1"/>
          </p:cNvPicPr>
          <p:nvPr/>
        </p:nvPicPr>
        <p:blipFill>
          <a:blip r:embed="rId2"/>
          <a:stretch>
            <a:fillRect/>
          </a:stretch>
        </p:blipFill>
        <p:spPr>
          <a:xfrm>
            <a:off x="0" y="1980228"/>
            <a:ext cx="12192000" cy="3859078"/>
          </a:xfrm>
          <a:prstGeom prst="rect">
            <a:avLst/>
          </a:prstGeom>
          <a:ln w="28575">
            <a:solidFill>
              <a:schemeClr val="accent1"/>
            </a:solidFill>
          </a:ln>
        </p:spPr>
      </p:pic>
      <p:sp>
        <p:nvSpPr>
          <p:cNvPr id="3" name="TextBox 2">
            <a:extLst>
              <a:ext uri="{FF2B5EF4-FFF2-40B4-BE49-F238E27FC236}">
                <a16:creationId xmlns:a16="http://schemas.microsoft.com/office/drawing/2014/main" id="{A6E3A75E-F905-4130-8C95-3479BF13519E}"/>
              </a:ext>
            </a:extLst>
          </p:cNvPr>
          <p:cNvSpPr txBox="1"/>
          <p:nvPr/>
        </p:nvSpPr>
        <p:spPr>
          <a:xfrm>
            <a:off x="143866" y="510862"/>
            <a:ext cx="11904267" cy="954107"/>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FAZER UM PROGRAMA EM PYTHON PARA RESOLVER OS CASOS DE </a:t>
            </a:r>
          </a:p>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6 NUMBER of STEPS e 26 NUMBER of STEPS</a:t>
            </a:r>
            <a:endParaRPr lang="en-GB" sz="2800" b="1" dirty="0"/>
          </a:p>
        </p:txBody>
      </p:sp>
    </p:spTree>
    <p:extLst>
      <p:ext uri="{BB962C8B-B14F-4D97-AF65-F5344CB8AC3E}">
        <p14:creationId xmlns:p14="http://schemas.microsoft.com/office/powerpoint/2010/main" val="258244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744F7D-9430-4A2F-9CD6-7D40F5FD4244}"/>
              </a:ext>
            </a:extLst>
          </p:cNvPr>
          <p:cNvPicPr>
            <a:picLocks noChangeAspect="1"/>
          </p:cNvPicPr>
          <p:nvPr/>
        </p:nvPicPr>
        <p:blipFill>
          <a:blip r:embed="rId2"/>
          <a:stretch>
            <a:fillRect/>
          </a:stretch>
        </p:blipFill>
        <p:spPr>
          <a:xfrm>
            <a:off x="112290" y="1629306"/>
            <a:ext cx="11932373" cy="3793299"/>
          </a:xfrm>
          <a:prstGeom prst="rect">
            <a:avLst/>
          </a:prstGeom>
          <a:ln w="28575">
            <a:solidFill>
              <a:srgbClr val="0070C0"/>
            </a:solidFill>
          </a:ln>
        </p:spPr>
      </p:pic>
      <p:sp>
        <p:nvSpPr>
          <p:cNvPr id="3" name="TextBox 2">
            <a:extLst>
              <a:ext uri="{FF2B5EF4-FFF2-40B4-BE49-F238E27FC236}">
                <a16:creationId xmlns:a16="http://schemas.microsoft.com/office/drawing/2014/main" id="{5024B4C2-C016-4B9C-ABA5-BEA6B2078D59}"/>
              </a:ext>
            </a:extLst>
          </p:cNvPr>
          <p:cNvSpPr txBox="1"/>
          <p:nvPr/>
        </p:nvSpPr>
        <p:spPr>
          <a:xfrm>
            <a:off x="126342" y="528337"/>
            <a:ext cx="11904267"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THE RELATIONSHIP BETWEEN CALL AND PUT PRICES</a:t>
            </a:r>
            <a:endParaRPr lang="en-GB" sz="2800" b="1" dirty="0"/>
          </a:p>
        </p:txBody>
      </p:sp>
    </p:spTree>
    <p:extLst>
      <p:ext uri="{BB962C8B-B14F-4D97-AF65-F5344CB8AC3E}">
        <p14:creationId xmlns:p14="http://schemas.microsoft.com/office/powerpoint/2010/main" val="884296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2F00AD-9AA0-4EE6-A8CB-4CDBB25F3DE0}"/>
              </a:ext>
            </a:extLst>
          </p:cNvPr>
          <p:cNvSpPr/>
          <p:nvPr/>
        </p:nvSpPr>
        <p:spPr>
          <a:xfrm>
            <a:off x="2055043" y="670584"/>
            <a:ext cx="9616911" cy="5516831"/>
          </a:xfrm>
          <a:prstGeom prst="rect">
            <a:avLst/>
          </a:prstGeom>
          <a:ln>
            <a:solidFill>
              <a:schemeClr val="accent1"/>
            </a:solidFill>
          </a:ln>
        </p:spPr>
        <p:txBody>
          <a:bodyPr wrap="square">
            <a:spAutoFit/>
          </a:bodyPr>
          <a:lstStyle/>
          <a:p>
            <a:pPr>
              <a:lnSpc>
                <a:spcPct val="107000"/>
              </a:lnSpc>
              <a:spcAft>
                <a:spcPts val="800"/>
              </a:spcAft>
            </a:pPr>
            <a:r>
              <a:rPr lang="en-GB" sz="3200" b="1" dirty="0">
                <a:solidFill>
                  <a:srgbClr val="000000"/>
                </a:solidFill>
                <a:latin typeface="SerifaStd-Bold"/>
                <a:ea typeface="Calibri" panose="020F0502020204030204" pitchFamily="34" charset="0"/>
                <a:cs typeface="Times New Roman" panose="02020603050405020304" pitchFamily="18" charset="0"/>
              </a:rPr>
              <a:t>VARIABLES IN THE BLACK–SCHOLES–MERTON MODEL</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solidFill>
                  <a:srgbClr val="000000"/>
                </a:solidFill>
                <a:latin typeface="MinionPro-Regular"/>
                <a:ea typeface="Calibri" panose="020F0502020204030204" pitchFamily="34" charset="0"/>
                <a:cs typeface="Times New Roman" panose="02020603050405020304" pitchFamily="18" charset="0"/>
              </a:rPr>
              <a:t>We have already learned that there are five variables that affect the option’s price:</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2800" dirty="0">
                <a:solidFill>
                  <a:srgbClr val="000000"/>
                </a:solidFill>
                <a:latin typeface="MinionPro-Regular"/>
                <a:ea typeface="Calibri" panose="020F0502020204030204" pitchFamily="34" charset="0"/>
                <a:cs typeface="Times New Roman" panose="02020603050405020304" pitchFamily="18" charset="0"/>
              </a:rPr>
              <a:t>(1) the stock price, (2) the exercise price, (3) the risk-free rate, (4) the time to expiration, and (5) the volatility or standard deviation of the stock. </a:t>
            </a:r>
          </a:p>
          <a:p>
            <a:pPr algn="just">
              <a:lnSpc>
                <a:spcPct val="107000"/>
              </a:lnSpc>
              <a:spcAft>
                <a:spcPts val="800"/>
              </a:spcAft>
            </a:pPr>
            <a:r>
              <a:rPr lang="en-GB" sz="2800" dirty="0">
                <a:solidFill>
                  <a:srgbClr val="000000"/>
                </a:solidFill>
                <a:latin typeface="MinionPro-Regular"/>
                <a:ea typeface="Calibri" panose="020F0502020204030204" pitchFamily="34" charset="0"/>
                <a:cs typeface="Times New Roman" panose="02020603050405020304" pitchFamily="18" charset="0"/>
              </a:rPr>
              <a:t>With the Black–Scholes–Merton model, we can see the effects of different values of these variables on the option price. The sensitivities of some of the variables, in particular, are so important that they are quantified and given Greek names. Accordingly, they are referred to as </a:t>
            </a:r>
            <a:r>
              <a:rPr lang="en-GB" sz="2800" i="1" dirty="0">
                <a:solidFill>
                  <a:srgbClr val="000000"/>
                </a:solidFill>
                <a:latin typeface="MinionPro-It"/>
                <a:ea typeface="Calibri" panose="020F0502020204030204" pitchFamily="34" charset="0"/>
                <a:cs typeface="Times New Roman" panose="02020603050405020304" pitchFamily="18" charset="0"/>
              </a:rPr>
              <a:t>the Greeks</a:t>
            </a:r>
            <a:r>
              <a:rPr lang="en-GB" sz="2800" dirty="0">
                <a:solidFill>
                  <a:srgbClr val="000000"/>
                </a:solidFill>
                <a:latin typeface="MinionPro-Regular"/>
                <a:ea typeface="Calibri" panose="020F0502020204030204" pitchFamily="34" charset="0"/>
                <a:cs typeface="Times New Roman" panose="02020603050405020304" pitchFamily="18" charset="0"/>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E48CE580-71BA-4E00-801C-6601EEF8881F}"/>
              </a:ext>
            </a:extLst>
          </p:cNvPr>
          <p:cNvGrpSpPr/>
          <p:nvPr/>
        </p:nvGrpSpPr>
        <p:grpSpPr>
          <a:xfrm>
            <a:off x="244939" y="169682"/>
            <a:ext cx="1630995" cy="2139885"/>
            <a:chOff x="244939" y="169682"/>
            <a:chExt cx="2104437" cy="2652417"/>
          </a:xfrm>
        </p:grpSpPr>
        <p:pic>
          <p:nvPicPr>
            <p:cNvPr id="4" name="Picture 3">
              <a:extLst>
                <a:ext uri="{FF2B5EF4-FFF2-40B4-BE49-F238E27FC236}">
                  <a16:creationId xmlns:a16="http://schemas.microsoft.com/office/drawing/2014/main" id="{C74E9AF6-8D66-4074-B572-91C8765A46F4}"/>
                </a:ext>
              </a:extLst>
            </p:cNvPr>
            <p:cNvPicPr>
              <a:picLocks noChangeAspect="1"/>
            </p:cNvPicPr>
            <p:nvPr/>
          </p:nvPicPr>
          <p:blipFill>
            <a:blip r:embed="rId2"/>
            <a:stretch>
              <a:fillRect/>
            </a:stretch>
          </p:blipFill>
          <p:spPr>
            <a:xfrm>
              <a:off x="244939" y="169682"/>
              <a:ext cx="2104437" cy="2606511"/>
            </a:xfrm>
            <a:prstGeom prst="rect">
              <a:avLst/>
            </a:prstGeom>
            <a:ln>
              <a:solidFill>
                <a:schemeClr val="accent1"/>
              </a:solidFill>
            </a:ln>
          </p:spPr>
        </p:pic>
        <p:sp>
          <p:nvSpPr>
            <p:cNvPr id="5" name="TextBox 4">
              <a:extLst>
                <a:ext uri="{FF2B5EF4-FFF2-40B4-BE49-F238E27FC236}">
                  <a16:creationId xmlns:a16="http://schemas.microsoft.com/office/drawing/2014/main" id="{657D1DED-D611-47DE-848B-A4C1068A9926}"/>
                </a:ext>
              </a:extLst>
            </p:cNvPr>
            <p:cNvSpPr txBox="1"/>
            <p:nvPr/>
          </p:nvSpPr>
          <p:spPr>
            <a:xfrm>
              <a:off x="970785" y="2545100"/>
              <a:ext cx="498855" cy="276999"/>
            </a:xfrm>
            <a:prstGeom prst="rect">
              <a:avLst/>
            </a:prstGeom>
            <a:noFill/>
          </p:spPr>
          <p:txBody>
            <a:bodyPr wrap="none" rtlCol="0">
              <a:spAutoFit/>
            </a:bodyPr>
            <a:lstStyle/>
            <a:p>
              <a:r>
                <a:rPr lang="pt-BR" sz="1200" b="1" dirty="0">
                  <a:solidFill>
                    <a:schemeClr val="bg1"/>
                  </a:solidFill>
                </a:rPr>
                <a:t>2015</a:t>
              </a:r>
              <a:endParaRPr lang="en-GB" sz="1400" b="1" dirty="0">
                <a:solidFill>
                  <a:schemeClr val="bg1"/>
                </a:solidFill>
              </a:endParaRPr>
            </a:p>
          </p:txBody>
        </p:sp>
      </p:grpSp>
    </p:spTree>
    <p:extLst>
      <p:ext uri="{BB962C8B-B14F-4D97-AF65-F5344CB8AC3E}">
        <p14:creationId xmlns:p14="http://schemas.microsoft.com/office/powerpoint/2010/main" val="1144564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774EF0-C2A0-45F0-A3D0-B53D0D2A449F}"/>
              </a:ext>
            </a:extLst>
          </p:cNvPr>
          <p:cNvPicPr>
            <a:picLocks noChangeAspect="1"/>
          </p:cNvPicPr>
          <p:nvPr/>
        </p:nvPicPr>
        <p:blipFill>
          <a:blip r:embed="rId2"/>
          <a:stretch>
            <a:fillRect/>
          </a:stretch>
        </p:blipFill>
        <p:spPr>
          <a:xfrm>
            <a:off x="0" y="1338233"/>
            <a:ext cx="12192000" cy="4181533"/>
          </a:xfrm>
          <a:prstGeom prst="rect">
            <a:avLst/>
          </a:prstGeom>
          <a:ln w="19050">
            <a:solidFill>
              <a:schemeClr val="accent1"/>
            </a:solidFill>
          </a:ln>
        </p:spPr>
      </p:pic>
      <p:sp>
        <p:nvSpPr>
          <p:cNvPr id="3" name="TextBox 2">
            <a:extLst>
              <a:ext uri="{FF2B5EF4-FFF2-40B4-BE49-F238E27FC236}">
                <a16:creationId xmlns:a16="http://schemas.microsoft.com/office/drawing/2014/main" id="{998CB093-3A97-4EFE-A1FE-59A9E3EB08BA}"/>
              </a:ext>
            </a:extLst>
          </p:cNvPr>
          <p:cNvSpPr txBox="1"/>
          <p:nvPr/>
        </p:nvSpPr>
        <p:spPr>
          <a:xfrm>
            <a:off x="143864" y="424642"/>
            <a:ext cx="11904267"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BLACK-SCHOLES FORMULA for a CALL OPTION</a:t>
            </a:r>
            <a:endParaRPr lang="en-GB" sz="2800" b="1" dirty="0"/>
          </a:p>
        </p:txBody>
      </p:sp>
    </p:spTree>
    <p:extLst>
      <p:ext uri="{BB962C8B-B14F-4D97-AF65-F5344CB8AC3E}">
        <p14:creationId xmlns:p14="http://schemas.microsoft.com/office/powerpoint/2010/main" val="912450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9F3229-5A5F-46EA-9093-619382AA13CA}"/>
              </a:ext>
            </a:extLst>
          </p:cNvPr>
          <p:cNvPicPr>
            <a:picLocks noChangeAspect="1"/>
          </p:cNvPicPr>
          <p:nvPr/>
        </p:nvPicPr>
        <p:blipFill>
          <a:blip r:embed="rId2"/>
          <a:stretch>
            <a:fillRect/>
          </a:stretch>
        </p:blipFill>
        <p:spPr>
          <a:xfrm>
            <a:off x="2699208" y="106080"/>
            <a:ext cx="6793583" cy="2076377"/>
          </a:xfrm>
          <a:prstGeom prst="rect">
            <a:avLst/>
          </a:prstGeom>
          <a:ln>
            <a:solidFill>
              <a:schemeClr val="accent1"/>
            </a:solidFill>
          </a:ln>
        </p:spPr>
      </p:pic>
      <p:pic>
        <p:nvPicPr>
          <p:cNvPr id="3" name="Picture 2">
            <a:extLst>
              <a:ext uri="{FF2B5EF4-FFF2-40B4-BE49-F238E27FC236}">
                <a16:creationId xmlns:a16="http://schemas.microsoft.com/office/drawing/2014/main" id="{189561B5-6A1C-4C01-A260-6674E6B678CE}"/>
              </a:ext>
            </a:extLst>
          </p:cNvPr>
          <p:cNvPicPr>
            <a:picLocks noChangeAspect="1"/>
          </p:cNvPicPr>
          <p:nvPr/>
        </p:nvPicPr>
        <p:blipFill>
          <a:blip r:embed="rId3"/>
          <a:stretch>
            <a:fillRect/>
          </a:stretch>
        </p:blipFill>
        <p:spPr>
          <a:xfrm>
            <a:off x="3456470" y="2388041"/>
            <a:ext cx="5065361" cy="1724161"/>
          </a:xfrm>
          <a:prstGeom prst="rect">
            <a:avLst/>
          </a:prstGeom>
          <a:ln>
            <a:solidFill>
              <a:schemeClr val="accent1"/>
            </a:solidFill>
          </a:ln>
        </p:spPr>
      </p:pic>
      <p:pic>
        <p:nvPicPr>
          <p:cNvPr id="4" name="Picture 3">
            <a:extLst>
              <a:ext uri="{FF2B5EF4-FFF2-40B4-BE49-F238E27FC236}">
                <a16:creationId xmlns:a16="http://schemas.microsoft.com/office/drawing/2014/main" id="{EF1E1E17-97F7-444F-835B-6013539DC925}"/>
              </a:ext>
            </a:extLst>
          </p:cNvPr>
          <p:cNvPicPr>
            <a:picLocks noChangeAspect="1"/>
          </p:cNvPicPr>
          <p:nvPr/>
        </p:nvPicPr>
        <p:blipFill>
          <a:blip r:embed="rId4"/>
          <a:stretch>
            <a:fillRect/>
          </a:stretch>
        </p:blipFill>
        <p:spPr>
          <a:xfrm>
            <a:off x="3227557" y="4283212"/>
            <a:ext cx="5523186" cy="1139333"/>
          </a:xfrm>
          <a:prstGeom prst="rect">
            <a:avLst/>
          </a:prstGeom>
          <a:ln>
            <a:solidFill>
              <a:schemeClr val="accent1"/>
            </a:solidFill>
          </a:ln>
        </p:spPr>
      </p:pic>
      <p:pic>
        <p:nvPicPr>
          <p:cNvPr id="5" name="Picture 4">
            <a:extLst>
              <a:ext uri="{FF2B5EF4-FFF2-40B4-BE49-F238E27FC236}">
                <a16:creationId xmlns:a16="http://schemas.microsoft.com/office/drawing/2014/main" id="{257A2F15-DE3A-417E-9102-9B18F9563E17}"/>
              </a:ext>
            </a:extLst>
          </p:cNvPr>
          <p:cNvPicPr>
            <a:picLocks noChangeAspect="1"/>
          </p:cNvPicPr>
          <p:nvPr/>
        </p:nvPicPr>
        <p:blipFill>
          <a:blip r:embed="rId5"/>
          <a:stretch>
            <a:fillRect/>
          </a:stretch>
        </p:blipFill>
        <p:spPr>
          <a:xfrm>
            <a:off x="103696" y="5593556"/>
            <a:ext cx="6655324" cy="1158364"/>
          </a:xfrm>
          <a:prstGeom prst="rect">
            <a:avLst/>
          </a:prstGeom>
          <a:ln>
            <a:solidFill>
              <a:schemeClr val="accent1"/>
            </a:solidFill>
          </a:ln>
        </p:spPr>
      </p:pic>
    </p:spTree>
    <p:extLst>
      <p:ext uri="{BB962C8B-B14F-4D97-AF65-F5344CB8AC3E}">
        <p14:creationId xmlns:p14="http://schemas.microsoft.com/office/powerpoint/2010/main" val="667033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2C5292-DACD-456E-90A8-0F1CB5667BDB}"/>
              </a:ext>
            </a:extLst>
          </p:cNvPr>
          <p:cNvSpPr/>
          <p:nvPr/>
        </p:nvSpPr>
        <p:spPr>
          <a:xfrm>
            <a:off x="143866" y="2158594"/>
            <a:ext cx="11904267" cy="3754939"/>
          </a:xfrm>
          <a:prstGeom prst="rect">
            <a:avLst/>
          </a:prstGeom>
          <a:ln w="19050">
            <a:solidFill>
              <a:schemeClr val="accent1"/>
            </a:solidFill>
          </a:ln>
        </p:spPr>
        <p:txBody>
          <a:bodyPr wrap="square">
            <a:spAutoFit/>
          </a:bodyPr>
          <a:lstStyle/>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 the price of the underlying asset follows a lognormal random walk,</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(b) investors can adjust their hedge continuously and </a:t>
            </a:r>
            <a:r>
              <a:rPr lang="en-GB" sz="3200" dirty="0" err="1">
                <a:solidFill>
                  <a:srgbClr val="242021"/>
                </a:solidFill>
                <a:latin typeface="Times New Roman" panose="02020603050405020304" pitchFamily="18" charset="0"/>
                <a:ea typeface="Calibri" panose="020F0502020204030204" pitchFamily="34" charset="0"/>
                <a:cs typeface="Times New Roman" panose="02020603050405020304" pitchFamily="18" charset="0"/>
              </a:rPr>
              <a:t>costlessly</a:t>
            </a: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(c) the risk-free rate is known, and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 </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32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(d) the underlying asset does not pay dividends.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BC0778B-35E6-450E-BFEF-52EE37E370A5}"/>
              </a:ext>
            </a:extLst>
          </p:cNvPr>
          <p:cNvSpPr txBox="1"/>
          <p:nvPr/>
        </p:nvSpPr>
        <p:spPr>
          <a:xfrm>
            <a:off x="143865" y="976461"/>
            <a:ext cx="11904267" cy="954107"/>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THE IMPORTANT ASSUMPTIONS OF </a:t>
            </a:r>
          </a:p>
          <a:p>
            <a:pPr algn="ctr"/>
            <a:r>
              <a:rPr lang="en-GB" sz="2800" b="1"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THE BLACK–SCHOLES FORMULA ARE THAT</a:t>
            </a:r>
            <a:endParaRPr lang="en-GB" sz="2800" b="1" dirty="0"/>
          </a:p>
        </p:txBody>
      </p:sp>
    </p:spTree>
    <p:extLst>
      <p:ext uri="{BB962C8B-B14F-4D97-AF65-F5344CB8AC3E}">
        <p14:creationId xmlns:p14="http://schemas.microsoft.com/office/powerpoint/2010/main" val="648291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C186AF4-BEFA-4A69-B7FD-B4B59B48FAB6}"/>
              </a:ext>
            </a:extLst>
          </p:cNvPr>
          <p:cNvSpPr/>
          <p:nvPr/>
        </p:nvSpPr>
        <p:spPr>
          <a:xfrm>
            <a:off x="1710781" y="2975219"/>
            <a:ext cx="2191916" cy="830997"/>
          </a:xfrm>
          <a:prstGeom prst="rect">
            <a:avLst/>
          </a:prstGeom>
        </p:spPr>
        <p:txBody>
          <a:bodyPr wrap="square">
            <a:spAutoFit/>
          </a:bodyPr>
          <a:lstStyle/>
          <a:p>
            <a:r>
              <a:rPr lang="en-GB" sz="2400" b="1" dirty="0">
                <a:solidFill>
                  <a:srgbClr val="242021"/>
                </a:solidFill>
                <a:latin typeface="STIXMathJax_Main-Bold"/>
              </a:rPr>
              <a:t>hedge ratio or option delta</a:t>
            </a:r>
            <a:endParaRPr lang="en-GB" sz="2400" dirty="0"/>
          </a:p>
        </p:txBody>
      </p:sp>
      <p:pic>
        <p:nvPicPr>
          <p:cNvPr id="15" name="Picture 14">
            <a:extLst>
              <a:ext uri="{FF2B5EF4-FFF2-40B4-BE49-F238E27FC236}">
                <a16:creationId xmlns:a16="http://schemas.microsoft.com/office/drawing/2014/main" id="{9D4C169C-EA36-41C3-ACB9-5BA6B137AD3A}"/>
              </a:ext>
            </a:extLst>
          </p:cNvPr>
          <p:cNvPicPr>
            <a:picLocks noChangeAspect="1"/>
          </p:cNvPicPr>
          <p:nvPr/>
        </p:nvPicPr>
        <p:blipFill>
          <a:blip r:embed="rId2"/>
          <a:stretch>
            <a:fillRect/>
          </a:stretch>
        </p:blipFill>
        <p:spPr>
          <a:xfrm>
            <a:off x="4195200" y="2986990"/>
            <a:ext cx="6863667" cy="818547"/>
          </a:xfrm>
          <a:prstGeom prst="rect">
            <a:avLst/>
          </a:prstGeom>
          <a:ln>
            <a:solidFill>
              <a:schemeClr val="accent1"/>
            </a:solidFill>
          </a:ln>
        </p:spPr>
      </p:pic>
      <p:sp>
        <p:nvSpPr>
          <p:cNvPr id="16" name="TextBox 15">
            <a:extLst>
              <a:ext uri="{FF2B5EF4-FFF2-40B4-BE49-F238E27FC236}">
                <a16:creationId xmlns:a16="http://schemas.microsoft.com/office/drawing/2014/main" id="{9F349BA8-8FF9-4601-88E4-1728F9109FCD}"/>
              </a:ext>
            </a:extLst>
          </p:cNvPr>
          <p:cNvSpPr txBox="1"/>
          <p:nvPr/>
        </p:nvSpPr>
        <p:spPr>
          <a:xfrm>
            <a:off x="143866" y="881680"/>
            <a:ext cx="11904267" cy="830997"/>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400" b="1" dirty="0"/>
              <a:t>Para que não haja “ARBITRAGEM” o Profit da CALL OPTION tem que ser igual ao Profit do LEVERED INVEST. para ambas as possibilidades de Stock </a:t>
            </a:r>
            <a:r>
              <a:rPr lang="pt-BR" sz="2400" b="1" dirty="0" err="1"/>
              <a:t>Price</a:t>
            </a:r>
            <a:r>
              <a:rPr lang="pt-BR" sz="2400" b="1" dirty="0"/>
              <a:t>. </a:t>
            </a:r>
            <a:endParaRPr lang="en-GB" sz="2400" b="1" dirty="0"/>
          </a:p>
        </p:txBody>
      </p:sp>
      <p:sp>
        <p:nvSpPr>
          <p:cNvPr id="18" name="Rectangle 17">
            <a:extLst>
              <a:ext uri="{FF2B5EF4-FFF2-40B4-BE49-F238E27FC236}">
                <a16:creationId xmlns:a16="http://schemas.microsoft.com/office/drawing/2014/main" id="{23F0F8B3-DCD1-4B5D-855C-0D7871969E32}"/>
              </a:ext>
            </a:extLst>
          </p:cNvPr>
          <p:cNvSpPr/>
          <p:nvPr/>
        </p:nvSpPr>
        <p:spPr>
          <a:xfrm>
            <a:off x="2158783" y="1927506"/>
            <a:ext cx="7126053" cy="830997"/>
          </a:xfrm>
          <a:prstGeom prst="rect">
            <a:avLst/>
          </a:prstGeom>
          <a:ln>
            <a:solidFill>
              <a:schemeClr val="accent1"/>
            </a:solidFill>
          </a:ln>
        </p:spPr>
        <p:txBody>
          <a:bodyPr wrap="none">
            <a:spAutoFit/>
          </a:bodyPr>
          <a:lstStyle/>
          <a:p>
            <a:pPr algn="ctr" fontAlgn="ctr"/>
            <a:r>
              <a:rPr lang="en-GB" sz="2000" b="1" dirty="0">
                <a:solidFill>
                  <a:srgbClr val="FF0000"/>
                </a:solidFill>
              </a:rPr>
              <a:t>(d*$424.00) – (Repayment of Loan + Interest) = 0</a:t>
            </a:r>
            <a:r>
              <a:rPr lang="en-GB" sz="2000" dirty="0"/>
              <a:t>  </a:t>
            </a:r>
            <a:r>
              <a:rPr lang="en-GB" sz="2800" dirty="0"/>
              <a:t>&amp;</a:t>
            </a:r>
            <a:r>
              <a:rPr lang="en-GB" sz="2000" dirty="0"/>
              <a:t>  </a:t>
            </a:r>
          </a:p>
          <a:p>
            <a:pPr algn="ctr" fontAlgn="ctr"/>
            <a:r>
              <a:rPr lang="en-GB" sz="2000" b="1" dirty="0">
                <a:solidFill>
                  <a:srgbClr val="FF0000"/>
                </a:solidFill>
              </a:rPr>
              <a:t>(d*$662.50) – (Repayment of Loan + Interest)</a:t>
            </a:r>
            <a:r>
              <a:rPr lang="en-GB" sz="2000" b="1" dirty="0">
                <a:solidFill>
                  <a:srgbClr val="FF0000"/>
                </a:solidFill>
                <a:latin typeface="Calibri" panose="020F0502020204030204" pitchFamily="34" charset="0"/>
              </a:rPr>
              <a:t> = </a:t>
            </a:r>
            <a:r>
              <a:rPr lang="en-GB" sz="2000" b="1" dirty="0">
                <a:solidFill>
                  <a:srgbClr val="FF0000"/>
                </a:solidFill>
              </a:rPr>
              <a:t>$662.50 - $530.00</a:t>
            </a:r>
            <a:endParaRPr lang="en-GB" sz="2000" b="1" dirty="0">
              <a:solidFill>
                <a:srgbClr val="FF0000"/>
              </a:solidFill>
              <a:latin typeface="Calibri" panose="020F0502020204030204" pitchFamily="34" charset="0"/>
            </a:endParaRPr>
          </a:p>
        </p:txBody>
      </p:sp>
      <p:sp>
        <p:nvSpPr>
          <p:cNvPr id="19" name="Rectangle 18">
            <a:extLst>
              <a:ext uri="{FF2B5EF4-FFF2-40B4-BE49-F238E27FC236}">
                <a16:creationId xmlns:a16="http://schemas.microsoft.com/office/drawing/2014/main" id="{ECBE059B-293C-4F2E-9682-EA9423D97551}"/>
              </a:ext>
            </a:extLst>
          </p:cNvPr>
          <p:cNvSpPr/>
          <p:nvPr/>
        </p:nvSpPr>
        <p:spPr>
          <a:xfrm>
            <a:off x="143866" y="3958197"/>
            <a:ext cx="11815762" cy="2838021"/>
          </a:xfrm>
          <a:prstGeom prst="rect">
            <a:avLst/>
          </a:prstGeom>
          <a:ln w="19050">
            <a:solidFill>
              <a:schemeClr val="accent1"/>
            </a:solidFill>
          </a:ln>
        </p:spPr>
        <p:txBody>
          <a:bodyPr wrap="square">
            <a:spAutoFit/>
          </a:bodyPr>
          <a:lstStyle/>
          <a:p>
            <a:pPr algn="just">
              <a:lnSpc>
                <a:spcPct val="107000"/>
              </a:lnSpc>
              <a:spcAft>
                <a:spcPts val="0"/>
              </a:spcAft>
            </a:pPr>
            <a:r>
              <a:rPr lang="en-GB" sz="2400" b="1" dirty="0">
                <a:solidFill>
                  <a:srgbClr val="242021"/>
                </a:solidFill>
                <a:effectLst/>
                <a:latin typeface="HelveticaNeueLTStd-Bd"/>
                <a:ea typeface="Calibri" panose="020F0502020204030204" pitchFamily="34" charset="0"/>
                <a:cs typeface="Times New Roman" panose="02020603050405020304" pitchFamily="18" charset="0"/>
              </a:rPr>
              <a:t>Risk-Neutral Valuation - </a:t>
            </a:r>
            <a:r>
              <a:rPr lang="en-GB" sz="2800" dirty="0">
                <a:solidFill>
                  <a:srgbClr val="242021"/>
                </a:solidFill>
                <a:latin typeface="STIXMathJax_Main-Regular"/>
                <a:ea typeface="Calibri" panose="020F0502020204030204" pitchFamily="34" charset="0"/>
                <a:cs typeface="Times New Roman" panose="02020603050405020304" pitchFamily="18" charset="0"/>
              </a:rPr>
              <a:t>Notice why the Google call option should sell for $61.22. If the option price is higher than $61.22, you could make a certain profit by buying .556 shares of stock, selling a call option, and borrowing the present value of $235.56. Similarly, if the option price is less than $61.22, you could make an equally certain profit by selling .556 shares, buying a call, and lending the balance. In either case there would be an arbitrage opportunity.</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Oval 19">
            <a:extLst>
              <a:ext uri="{FF2B5EF4-FFF2-40B4-BE49-F238E27FC236}">
                <a16:creationId xmlns:a16="http://schemas.microsoft.com/office/drawing/2014/main" id="{70F23BA4-A8AD-4226-B3C9-C8A681821882}"/>
              </a:ext>
            </a:extLst>
          </p:cNvPr>
          <p:cNvSpPr/>
          <p:nvPr/>
        </p:nvSpPr>
        <p:spPr>
          <a:xfrm>
            <a:off x="6173880" y="4384544"/>
            <a:ext cx="1059024" cy="54013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62297D1-2979-4138-B685-8F4E1011ED2D}"/>
              </a:ext>
            </a:extLst>
          </p:cNvPr>
          <p:cNvSpPr txBox="1"/>
          <p:nvPr/>
        </p:nvSpPr>
        <p:spPr>
          <a:xfrm>
            <a:off x="7005013" y="4289565"/>
            <a:ext cx="771173" cy="369332"/>
          </a:xfrm>
          <a:prstGeom prst="rect">
            <a:avLst/>
          </a:prstGeom>
          <a:noFill/>
        </p:spPr>
        <p:txBody>
          <a:bodyPr wrap="none" rtlCol="0">
            <a:spAutoFit/>
          </a:bodyPr>
          <a:lstStyle/>
          <a:p>
            <a:r>
              <a:rPr lang="pt-BR" dirty="0" err="1">
                <a:solidFill>
                  <a:srgbClr val="FF0000"/>
                </a:solidFill>
              </a:rPr>
              <a:t>Equity</a:t>
            </a:r>
            <a:endParaRPr lang="en-GB" dirty="0">
              <a:solidFill>
                <a:srgbClr val="FF0000"/>
              </a:solidFill>
            </a:endParaRPr>
          </a:p>
        </p:txBody>
      </p:sp>
      <p:sp>
        <p:nvSpPr>
          <p:cNvPr id="9" name="TextBox 8">
            <a:extLst>
              <a:ext uri="{FF2B5EF4-FFF2-40B4-BE49-F238E27FC236}">
                <a16:creationId xmlns:a16="http://schemas.microsoft.com/office/drawing/2014/main" id="{36A5D867-E54C-443A-8AA0-26AAD11F83A0}"/>
              </a:ext>
            </a:extLst>
          </p:cNvPr>
          <p:cNvSpPr txBox="1"/>
          <p:nvPr/>
        </p:nvSpPr>
        <p:spPr>
          <a:xfrm>
            <a:off x="0" y="245042"/>
            <a:ext cx="12192000"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pt-BR" sz="2800" b="1" dirty="0"/>
              <a:t>EXPLICANDO O “REPLICATING PORTFOLIO” (LEVERED INVESTIMENT)</a:t>
            </a:r>
            <a:endParaRPr lang="en-GB" sz="2800" b="1" dirty="0"/>
          </a:p>
        </p:txBody>
      </p:sp>
    </p:spTree>
    <p:extLst>
      <p:ext uri="{BB962C8B-B14F-4D97-AF65-F5344CB8AC3E}">
        <p14:creationId xmlns:p14="http://schemas.microsoft.com/office/powerpoint/2010/main" val="167998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F349BA8-8FF9-4601-88E4-1728F9109FCD}"/>
              </a:ext>
            </a:extLst>
          </p:cNvPr>
          <p:cNvSpPr txBox="1"/>
          <p:nvPr/>
        </p:nvSpPr>
        <p:spPr>
          <a:xfrm>
            <a:off x="726504" y="1882790"/>
            <a:ext cx="10357883"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Se “</a:t>
            </a:r>
            <a:r>
              <a:rPr lang="pt-BR" sz="2000" b="1" dirty="0" err="1"/>
              <a:t>Exercise</a:t>
            </a:r>
            <a:r>
              <a:rPr lang="pt-BR" sz="2000" b="1" dirty="0"/>
              <a:t> </a:t>
            </a:r>
            <a:r>
              <a:rPr lang="pt-BR" sz="2000" b="1" dirty="0" err="1"/>
              <a:t>Price</a:t>
            </a:r>
            <a:r>
              <a:rPr lang="pt-BR" sz="2000" b="1" dirty="0"/>
              <a:t>”</a:t>
            </a:r>
            <a:endParaRPr lang="en-GB" sz="2000" b="1" dirty="0"/>
          </a:p>
        </p:txBody>
      </p:sp>
      <p:cxnSp>
        <p:nvCxnSpPr>
          <p:cNvPr id="3" name="Straight Arrow Connector 2">
            <a:extLst>
              <a:ext uri="{FF2B5EF4-FFF2-40B4-BE49-F238E27FC236}">
                <a16:creationId xmlns:a16="http://schemas.microsoft.com/office/drawing/2014/main" id="{D8C157B2-50DE-49E9-BF75-30C3BE8D0534}"/>
              </a:ext>
            </a:extLst>
          </p:cNvPr>
          <p:cNvCxnSpPr>
            <a:cxnSpLocks/>
          </p:cNvCxnSpPr>
          <p:nvPr/>
        </p:nvCxnSpPr>
        <p:spPr>
          <a:xfrm flipV="1">
            <a:off x="6996028" y="1723338"/>
            <a:ext cx="0" cy="7190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9BF1B94-B79B-40DA-850B-D7D4FAF9370C}"/>
              </a:ext>
            </a:extLst>
          </p:cNvPr>
          <p:cNvSpPr txBox="1"/>
          <p:nvPr/>
        </p:nvSpPr>
        <p:spPr>
          <a:xfrm>
            <a:off x="726504" y="2648344"/>
            <a:ext cx="1732828" cy="261610"/>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24" name="TextBox 23">
            <a:extLst>
              <a:ext uri="{FF2B5EF4-FFF2-40B4-BE49-F238E27FC236}">
                <a16:creationId xmlns:a16="http://schemas.microsoft.com/office/drawing/2014/main" id="{A69BA9D5-A1D6-437A-B30A-4FFB69865818}"/>
              </a:ext>
            </a:extLst>
          </p:cNvPr>
          <p:cNvSpPr txBox="1"/>
          <p:nvPr/>
        </p:nvSpPr>
        <p:spPr>
          <a:xfrm>
            <a:off x="2638314" y="2588097"/>
            <a:ext cx="737467"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“d”</a:t>
            </a:r>
            <a:endParaRPr lang="en-GB" sz="2000" b="1" dirty="0"/>
          </a:p>
        </p:txBody>
      </p:sp>
      <p:cxnSp>
        <p:nvCxnSpPr>
          <p:cNvPr id="25" name="Straight Arrow Connector 24">
            <a:extLst>
              <a:ext uri="{FF2B5EF4-FFF2-40B4-BE49-F238E27FC236}">
                <a16:creationId xmlns:a16="http://schemas.microsoft.com/office/drawing/2014/main" id="{1CB7A12F-E86A-4576-B942-53FB9BDAE36B}"/>
              </a:ext>
            </a:extLst>
          </p:cNvPr>
          <p:cNvCxnSpPr>
            <a:cxnSpLocks/>
          </p:cNvCxnSpPr>
          <p:nvPr/>
        </p:nvCxnSpPr>
        <p:spPr>
          <a:xfrm>
            <a:off x="3496283" y="2468707"/>
            <a:ext cx="0" cy="72703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99F400-2A77-450C-96E4-8AD99001BDB2}"/>
              </a:ext>
            </a:extLst>
          </p:cNvPr>
          <p:cNvSpPr txBox="1"/>
          <p:nvPr/>
        </p:nvSpPr>
        <p:spPr>
          <a:xfrm>
            <a:off x="3675265" y="2701417"/>
            <a:ext cx="1732828" cy="261610"/>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27" name="TextBox 26">
            <a:extLst>
              <a:ext uri="{FF2B5EF4-FFF2-40B4-BE49-F238E27FC236}">
                <a16:creationId xmlns:a16="http://schemas.microsoft.com/office/drawing/2014/main" id="{D0C2FB60-F66E-416B-8D29-F6EE46D34DCF}"/>
              </a:ext>
            </a:extLst>
          </p:cNvPr>
          <p:cNvSpPr txBox="1"/>
          <p:nvPr/>
        </p:nvSpPr>
        <p:spPr>
          <a:xfrm>
            <a:off x="5558999" y="2599111"/>
            <a:ext cx="1577160"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a:t>
            </a:r>
            <a:r>
              <a:rPr lang="pt-BR" sz="2000" b="1" dirty="0" err="1"/>
              <a:t>Loan</a:t>
            </a:r>
            <a:r>
              <a:rPr lang="pt-BR" sz="2000" b="1" dirty="0"/>
              <a:t>”</a:t>
            </a:r>
            <a:endParaRPr lang="en-GB" sz="2000" b="1" dirty="0"/>
          </a:p>
        </p:txBody>
      </p:sp>
      <p:cxnSp>
        <p:nvCxnSpPr>
          <p:cNvPr id="28" name="Straight Arrow Connector 27">
            <a:extLst>
              <a:ext uri="{FF2B5EF4-FFF2-40B4-BE49-F238E27FC236}">
                <a16:creationId xmlns:a16="http://schemas.microsoft.com/office/drawing/2014/main" id="{FC17A76B-3853-4A16-ABBB-665445502B68}"/>
              </a:ext>
            </a:extLst>
          </p:cNvPr>
          <p:cNvCxnSpPr>
            <a:cxnSpLocks/>
          </p:cNvCxnSpPr>
          <p:nvPr/>
        </p:nvCxnSpPr>
        <p:spPr>
          <a:xfrm>
            <a:off x="7253120" y="2468707"/>
            <a:ext cx="0" cy="72703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4134110-36D7-4548-878C-25AE3EC6430D}"/>
              </a:ext>
            </a:extLst>
          </p:cNvPr>
          <p:cNvSpPr txBox="1"/>
          <p:nvPr/>
        </p:nvSpPr>
        <p:spPr>
          <a:xfrm>
            <a:off x="7432101" y="2701417"/>
            <a:ext cx="1732828" cy="261610"/>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30" name="TextBox 29">
            <a:extLst>
              <a:ext uri="{FF2B5EF4-FFF2-40B4-BE49-F238E27FC236}">
                <a16:creationId xmlns:a16="http://schemas.microsoft.com/office/drawing/2014/main" id="{445351B5-5B25-4AEF-88EB-36F50B07FF71}"/>
              </a:ext>
            </a:extLst>
          </p:cNvPr>
          <p:cNvSpPr txBox="1"/>
          <p:nvPr/>
        </p:nvSpPr>
        <p:spPr>
          <a:xfrm>
            <a:off x="9315835" y="2599111"/>
            <a:ext cx="1577160" cy="738664"/>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a:t>
            </a:r>
            <a:r>
              <a:rPr lang="pt-BR" sz="2000" b="1" dirty="0" err="1"/>
              <a:t>Equity</a:t>
            </a:r>
            <a:r>
              <a:rPr lang="pt-BR" sz="2000" b="1" dirty="0"/>
              <a:t>” = </a:t>
            </a:r>
          </a:p>
          <a:p>
            <a:pPr algn="ctr"/>
            <a:r>
              <a:rPr lang="pt-BR" sz="1050" b="1" dirty="0"/>
              <a:t>d*(</a:t>
            </a:r>
            <a:r>
              <a:rPr lang="pt-BR" sz="1050" b="1" dirty="0" err="1"/>
              <a:t>Stock_price_today</a:t>
            </a:r>
            <a:r>
              <a:rPr lang="pt-BR" sz="1050" b="1" dirty="0"/>
              <a:t>) = </a:t>
            </a:r>
            <a:r>
              <a:rPr lang="pt-BR" sz="1050" b="1" dirty="0" err="1"/>
              <a:t>Equity</a:t>
            </a:r>
            <a:r>
              <a:rPr lang="pt-BR" sz="1050" b="1" dirty="0"/>
              <a:t> + </a:t>
            </a:r>
            <a:r>
              <a:rPr lang="pt-BR" sz="1050" b="1" dirty="0" err="1"/>
              <a:t>Loan</a:t>
            </a:r>
            <a:endParaRPr lang="en-GB" sz="1400" b="1" dirty="0"/>
          </a:p>
        </p:txBody>
      </p:sp>
      <p:cxnSp>
        <p:nvCxnSpPr>
          <p:cNvPr id="31" name="Straight Arrow Connector 30">
            <a:extLst>
              <a:ext uri="{FF2B5EF4-FFF2-40B4-BE49-F238E27FC236}">
                <a16:creationId xmlns:a16="http://schemas.microsoft.com/office/drawing/2014/main" id="{9EA6DAAD-29E6-4E4A-8EE4-0AFCD691881B}"/>
              </a:ext>
            </a:extLst>
          </p:cNvPr>
          <p:cNvCxnSpPr>
            <a:cxnSpLocks/>
          </p:cNvCxnSpPr>
          <p:nvPr/>
        </p:nvCxnSpPr>
        <p:spPr>
          <a:xfrm>
            <a:off x="11009956" y="2468707"/>
            <a:ext cx="0" cy="72703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5CEA86D-95FA-48E5-B8AB-DA2A9833487E}"/>
              </a:ext>
            </a:extLst>
          </p:cNvPr>
          <p:cNvSpPr txBox="1"/>
          <p:nvPr/>
        </p:nvSpPr>
        <p:spPr>
          <a:xfrm>
            <a:off x="884228" y="4341373"/>
            <a:ext cx="10357883"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Se “</a:t>
            </a:r>
            <a:r>
              <a:rPr lang="pt-BR" sz="2000" b="1" dirty="0" err="1"/>
              <a:t>Interest</a:t>
            </a:r>
            <a:r>
              <a:rPr lang="pt-BR" sz="2000" b="1" dirty="0"/>
              <a:t> Rate” do Banco</a:t>
            </a:r>
            <a:endParaRPr lang="en-GB" sz="2000" b="1" dirty="0"/>
          </a:p>
        </p:txBody>
      </p:sp>
      <p:cxnSp>
        <p:nvCxnSpPr>
          <p:cNvPr id="33" name="Straight Arrow Connector 32">
            <a:extLst>
              <a:ext uri="{FF2B5EF4-FFF2-40B4-BE49-F238E27FC236}">
                <a16:creationId xmlns:a16="http://schemas.microsoft.com/office/drawing/2014/main" id="{5B52533A-40C1-4D18-867F-6B6F2A8DAE41}"/>
              </a:ext>
            </a:extLst>
          </p:cNvPr>
          <p:cNvCxnSpPr>
            <a:cxnSpLocks/>
          </p:cNvCxnSpPr>
          <p:nvPr/>
        </p:nvCxnSpPr>
        <p:spPr>
          <a:xfrm flipV="1">
            <a:off x="7614499" y="4180567"/>
            <a:ext cx="0" cy="7190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B4EBF84C-6B3A-4218-80C6-C0152F30C702}"/>
              </a:ext>
            </a:extLst>
          </p:cNvPr>
          <p:cNvSpPr txBox="1"/>
          <p:nvPr/>
        </p:nvSpPr>
        <p:spPr>
          <a:xfrm>
            <a:off x="884227" y="5129274"/>
            <a:ext cx="1523732" cy="430887"/>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35" name="TextBox 34">
            <a:extLst>
              <a:ext uri="{FF2B5EF4-FFF2-40B4-BE49-F238E27FC236}">
                <a16:creationId xmlns:a16="http://schemas.microsoft.com/office/drawing/2014/main" id="{72621BA4-5BC7-47F7-B726-4797924094F7}"/>
              </a:ext>
            </a:extLst>
          </p:cNvPr>
          <p:cNvSpPr txBox="1"/>
          <p:nvPr/>
        </p:nvSpPr>
        <p:spPr>
          <a:xfrm>
            <a:off x="2547966" y="5113097"/>
            <a:ext cx="737467"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“d”</a:t>
            </a:r>
            <a:endParaRPr lang="en-GB" sz="2000" b="1" dirty="0"/>
          </a:p>
        </p:txBody>
      </p:sp>
      <p:sp>
        <p:nvSpPr>
          <p:cNvPr id="37" name="TextBox 36">
            <a:extLst>
              <a:ext uri="{FF2B5EF4-FFF2-40B4-BE49-F238E27FC236}">
                <a16:creationId xmlns:a16="http://schemas.microsoft.com/office/drawing/2014/main" id="{FF9D3B70-E8B3-41BE-98A5-5DDB2A47E7D0}"/>
              </a:ext>
            </a:extLst>
          </p:cNvPr>
          <p:cNvSpPr txBox="1"/>
          <p:nvPr/>
        </p:nvSpPr>
        <p:spPr>
          <a:xfrm>
            <a:off x="4329919" y="5129274"/>
            <a:ext cx="1311350" cy="430887"/>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38" name="TextBox 37">
            <a:extLst>
              <a:ext uri="{FF2B5EF4-FFF2-40B4-BE49-F238E27FC236}">
                <a16:creationId xmlns:a16="http://schemas.microsoft.com/office/drawing/2014/main" id="{A4A8489C-3B92-4AE4-AB5C-4CC7CF4C44ED}"/>
              </a:ext>
            </a:extLst>
          </p:cNvPr>
          <p:cNvSpPr txBox="1"/>
          <p:nvPr/>
        </p:nvSpPr>
        <p:spPr>
          <a:xfrm>
            <a:off x="5729130" y="5144662"/>
            <a:ext cx="1577160" cy="400110"/>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a:t>
            </a:r>
            <a:r>
              <a:rPr lang="pt-BR" sz="2000" b="1" dirty="0" err="1"/>
              <a:t>Loan</a:t>
            </a:r>
            <a:r>
              <a:rPr lang="pt-BR" sz="2000" b="1" dirty="0"/>
              <a:t>”</a:t>
            </a:r>
            <a:endParaRPr lang="en-GB" sz="2000" b="1" dirty="0"/>
          </a:p>
        </p:txBody>
      </p:sp>
      <p:sp>
        <p:nvSpPr>
          <p:cNvPr id="40" name="TextBox 39">
            <a:extLst>
              <a:ext uri="{FF2B5EF4-FFF2-40B4-BE49-F238E27FC236}">
                <a16:creationId xmlns:a16="http://schemas.microsoft.com/office/drawing/2014/main" id="{FD0978E9-BF03-46D3-BDF1-B76926040E41}"/>
              </a:ext>
            </a:extLst>
          </p:cNvPr>
          <p:cNvSpPr txBox="1"/>
          <p:nvPr/>
        </p:nvSpPr>
        <p:spPr>
          <a:xfrm>
            <a:off x="7673259" y="5279207"/>
            <a:ext cx="1732828" cy="261610"/>
          </a:xfrm>
          <a:prstGeom prst="rect">
            <a:avLst/>
          </a:prstGeom>
          <a:solidFill>
            <a:srgbClr val="00B0F0"/>
          </a:solidFill>
          <a:ln>
            <a:solidFill>
              <a:schemeClr val="accent1"/>
            </a:solidFill>
          </a:ln>
        </p:spPr>
        <p:txBody>
          <a:bodyPr wrap="square" rtlCol="0">
            <a:spAutoFit/>
          </a:bodyPr>
          <a:lstStyle/>
          <a:p>
            <a:pPr algn="ctr"/>
            <a:r>
              <a:rPr lang="pt-BR" sz="1100" b="1" dirty="0"/>
              <a:t>Então obrigatoriamente</a:t>
            </a:r>
            <a:endParaRPr lang="en-GB" sz="1100" b="1" dirty="0"/>
          </a:p>
        </p:txBody>
      </p:sp>
      <p:sp>
        <p:nvSpPr>
          <p:cNvPr id="41" name="TextBox 40">
            <a:extLst>
              <a:ext uri="{FF2B5EF4-FFF2-40B4-BE49-F238E27FC236}">
                <a16:creationId xmlns:a16="http://schemas.microsoft.com/office/drawing/2014/main" id="{16E7BEF4-25FE-41C2-BFFF-EB9259F30A78}"/>
              </a:ext>
            </a:extLst>
          </p:cNvPr>
          <p:cNvSpPr txBox="1"/>
          <p:nvPr/>
        </p:nvSpPr>
        <p:spPr>
          <a:xfrm>
            <a:off x="9473558" y="5080041"/>
            <a:ext cx="1577160" cy="738664"/>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pt-BR" sz="2000" b="1" dirty="0"/>
              <a:t>“</a:t>
            </a:r>
            <a:r>
              <a:rPr lang="pt-BR" sz="2000" b="1" dirty="0" err="1"/>
              <a:t>Equity</a:t>
            </a:r>
            <a:r>
              <a:rPr lang="pt-BR" sz="2000" b="1" dirty="0"/>
              <a:t>” = </a:t>
            </a:r>
          </a:p>
          <a:p>
            <a:pPr algn="ctr"/>
            <a:r>
              <a:rPr lang="pt-BR" sz="1050" b="1" dirty="0"/>
              <a:t>d*(</a:t>
            </a:r>
            <a:r>
              <a:rPr lang="pt-BR" sz="1050" b="1" dirty="0" err="1"/>
              <a:t>Stock_price_today</a:t>
            </a:r>
            <a:r>
              <a:rPr lang="pt-BR" sz="1050" b="1" dirty="0"/>
              <a:t>) = </a:t>
            </a:r>
            <a:r>
              <a:rPr lang="pt-BR" sz="1050" b="1" dirty="0" err="1"/>
              <a:t>Equity</a:t>
            </a:r>
            <a:r>
              <a:rPr lang="pt-BR" sz="1050" b="1" dirty="0"/>
              <a:t> + </a:t>
            </a:r>
            <a:r>
              <a:rPr lang="pt-BR" sz="1050" b="1" dirty="0" err="1"/>
              <a:t>Loan</a:t>
            </a:r>
            <a:endParaRPr lang="en-GB" sz="1400" b="1" dirty="0"/>
          </a:p>
        </p:txBody>
      </p:sp>
      <p:sp>
        <p:nvSpPr>
          <p:cNvPr id="10" name="TextBox 9">
            <a:extLst>
              <a:ext uri="{FF2B5EF4-FFF2-40B4-BE49-F238E27FC236}">
                <a16:creationId xmlns:a16="http://schemas.microsoft.com/office/drawing/2014/main" id="{36C50281-9A40-40D9-9500-227B1A66F414}"/>
              </a:ext>
            </a:extLst>
          </p:cNvPr>
          <p:cNvSpPr txBox="1"/>
          <p:nvPr/>
        </p:nvSpPr>
        <p:spPr>
          <a:xfrm>
            <a:off x="3102914" y="5113097"/>
            <a:ext cx="1311349" cy="523220"/>
          </a:xfrm>
          <a:prstGeom prst="rect">
            <a:avLst/>
          </a:prstGeom>
          <a:noFill/>
        </p:spPr>
        <p:txBody>
          <a:bodyPr wrap="square" rtlCol="0">
            <a:spAutoFit/>
          </a:bodyPr>
          <a:lstStyle/>
          <a:p>
            <a:pPr algn="ctr"/>
            <a:r>
              <a:rPr lang="pt-BR" sz="1400" b="1" dirty="0">
                <a:solidFill>
                  <a:srgbClr val="FF0000"/>
                </a:solidFill>
              </a:rPr>
              <a:t>permanece igual</a:t>
            </a:r>
            <a:endParaRPr lang="en-GB" sz="1400" b="1" dirty="0">
              <a:solidFill>
                <a:srgbClr val="FF0000"/>
              </a:solidFill>
            </a:endParaRPr>
          </a:p>
        </p:txBody>
      </p:sp>
      <p:sp>
        <p:nvSpPr>
          <p:cNvPr id="36" name="TextBox 35">
            <a:extLst>
              <a:ext uri="{FF2B5EF4-FFF2-40B4-BE49-F238E27FC236}">
                <a16:creationId xmlns:a16="http://schemas.microsoft.com/office/drawing/2014/main" id="{CBE575DD-3535-46CA-A170-EF4E46D60D83}"/>
              </a:ext>
            </a:extLst>
          </p:cNvPr>
          <p:cNvSpPr txBox="1"/>
          <p:nvPr/>
        </p:nvSpPr>
        <p:spPr>
          <a:xfrm>
            <a:off x="0" y="857784"/>
            <a:ext cx="12192000"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pt-BR" sz="2800" b="1" dirty="0"/>
              <a:t>Exercício para ajudar no entendimento</a:t>
            </a:r>
            <a:endParaRPr lang="en-GB" sz="2800" b="1" dirty="0"/>
          </a:p>
        </p:txBody>
      </p:sp>
      <p:sp>
        <p:nvSpPr>
          <p:cNvPr id="2" name="TextBox 1">
            <a:extLst>
              <a:ext uri="{FF2B5EF4-FFF2-40B4-BE49-F238E27FC236}">
                <a16:creationId xmlns:a16="http://schemas.microsoft.com/office/drawing/2014/main" id="{D8F17F42-932D-47FC-A9A6-41F0C71FC1E9}"/>
              </a:ext>
            </a:extLst>
          </p:cNvPr>
          <p:cNvSpPr txBox="1"/>
          <p:nvPr/>
        </p:nvSpPr>
        <p:spPr>
          <a:xfrm>
            <a:off x="7305823" y="4989986"/>
            <a:ext cx="397866" cy="646331"/>
          </a:xfrm>
          <a:prstGeom prst="rect">
            <a:avLst/>
          </a:prstGeom>
          <a:noFill/>
        </p:spPr>
        <p:txBody>
          <a:bodyPr wrap="none" rtlCol="0">
            <a:spAutoFit/>
          </a:bodyPr>
          <a:lstStyle/>
          <a:p>
            <a:r>
              <a:rPr lang="pt-BR" sz="3600" b="1" dirty="0">
                <a:solidFill>
                  <a:srgbClr val="FF0000"/>
                </a:solidFill>
              </a:rPr>
              <a:t>?</a:t>
            </a:r>
            <a:endParaRPr lang="en-GB" sz="2400" b="1" dirty="0">
              <a:solidFill>
                <a:srgbClr val="FF0000"/>
              </a:solidFill>
            </a:endParaRPr>
          </a:p>
        </p:txBody>
      </p:sp>
      <p:sp>
        <p:nvSpPr>
          <p:cNvPr id="43" name="TextBox 42">
            <a:extLst>
              <a:ext uri="{FF2B5EF4-FFF2-40B4-BE49-F238E27FC236}">
                <a16:creationId xmlns:a16="http://schemas.microsoft.com/office/drawing/2014/main" id="{3E261539-E85E-483D-B3F2-319858A9BEA0}"/>
              </a:ext>
            </a:extLst>
          </p:cNvPr>
          <p:cNvSpPr txBox="1"/>
          <p:nvPr/>
        </p:nvSpPr>
        <p:spPr>
          <a:xfrm>
            <a:off x="11038340" y="5080041"/>
            <a:ext cx="397866" cy="646331"/>
          </a:xfrm>
          <a:prstGeom prst="rect">
            <a:avLst/>
          </a:prstGeom>
          <a:noFill/>
        </p:spPr>
        <p:txBody>
          <a:bodyPr wrap="none" rtlCol="0">
            <a:spAutoFit/>
          </a:bodyPr>
          <a:lstStyle/>
          <a:p>
            <a:r>
              <a:rPr lang="pt-BR" sz="3600" b="1" dirty="0">
                <a:solidFill>
                  <a:srgbClr val="FF0000"/>
                </a:solidFill>
              </a:rPr>
              <a:t>?</a:t>
            </a:r>
            <a:endParaRPr lang="en-GB" sz="2400" b="1" dirty="0">
              <a:solidFill>
                <a:srgbClr val="FF0000"/>
              </a:solidFill>
            </a:endParaRPr>
          </a:p>
        </p:txBody>
      </p:sp>
    </p:spTree>
    <p:extLst>
      <p:ext uri="{BB962C8B-B14F-4D97-AF65-F5344CB8AC3E}">
        <p14:creationId xmlns:p14="http://schemas.microsoft.com/office/powerpoint/2010/main" val="4092822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D50ED-BD73-4A18-90AB-1CD15A78E4D8}"/>
              </a:ext>
            </a:extLst>
          </p:cNvPr>
          <p:cNvPicPr>
            <a:picLocks noChangeAspect="1"/>
          </p:cNvPicPr>
          <p:nvPr/>
        </p:nvPicPr>
        <p:blipFill>
          <a:blip r:embed="rId2"/>
          <a:stretch>
            <a:fillRect/>
          </a:stretch>
        </p:blipFill>
        <p:spPr>
          <a:xfrm>
            <a:off x="45938" y="1838258"/>
            <a:ext cx="6652772" cy="4864348"/>
          </a:xfrm>
          <a:prstGeom prst="rect">
            <a:avLst/>
          </a:prstGeom>
          <a:ln w="19050">
            <a:solidFill>
              <a:srgbClr val="0070C0"/>
            </a:solidFill>
          </a:ln>
        </p:spPr>
      </p:pic>
      <p:sp>
        <p:nvSpPr>
          <p:cNvPr id="5" name="Oval 4">
            <a:extLst>
              <a:ext uri="{FF2B5EF4-FFF2-40B4-BE49-F238E27FC236}">
                <a16:creationId xmlns:a16="http://schemas.microsoft.com/office/drawing/2014/main" id="{0AA96B08-A3A0-41F3-A563-4E81A6CF5E75}"/>
              </a:ext>
            </a:extLst>
          </p:cNvPr>
          <p:cNvSpPr/>
          <p:nvPr/>
        </p:nvSpPr>
        <p:spPr>
          <a:xfrm>
            <a:off x="4268988" y="5698677"/>
            <a:ext cx="764248" cy="4280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EAF965B-DAC4-4A60-ABFA-7B40FC3AA736}"/>
              </a:ext>
            </a:extLst>
          </p:cNvPr>
          <p:cNvSpPr txBox="1"/>
          <p:nvPr/>
        </p:nvSpPr>
        <p:spPr>
          <a:xfrm>
            <a:off x="4651112" y="5149434"/>
            <a:ext cx="2648482" cy="369332"/>
          </a:xfrm>
          <a:prstGeom prst="rect">
            <a:avLst/>
          </a:prstGeom>
          <a:noFill/>
        </p:spPr>
        <p:txBody>
          <a:bodyPr wrap="none" rtlCol="0">
            <a:spAutoFit/>
          </a:bodyPr>
          <a:lstStyle/>
          <a:p>
            <a:r>
              <a:rPr lang="pt-BR" b="1" dirty="0">
                <a:solidFill>
                  <a:srgbClr val="FF0000"/>
                </a:solidFill>
              </a:rPr>
              <a:t>É o $61.22 lá do Slide-2 !!!</a:t>
            </a:r>
            <a:endParaRPr lang="en-GB" b="1" dirty="0">
              <a:solidFill>
                <a:srgbClr val="FF0000"/>
              </a:solidFill>
            </a:endParaRPr>
          </a:p>
        </p:txBody>
      </p:sp>
      <p:cxnSp>
        <p:nvCxnSpPr>
          <p:cNvPr id="7" name="Straight Arrow Connector 6">
            <a:extLst>
              <a:ext uri="{FF2B5EF4-FFF2-40B4-BE49-F238E27FC236}">
                <a16:creationId xmlns:a16="http://schemas.microsoft.com/office/drawing/2014/main" id="{B288C544-959D-42C3-BEDA-6E1419EEEF05}"/>
              </a:ext>
            </a:extLst>
          </p:cNvPr>
          <p:cNvCxnSpPr>
            <a:cxnSpLocks/>
            <a:stCxn id="5" idx="6"/>
          </p:cNvCxnSpPr>
          <p:nvPr/>
        </p:nvCxnSpPr>
        <p:spPr>
          <a:xfrm flipV="1">
            <a:off x="5033236" y="5520052"/>
            <a:ext cx="851596" cy="39267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BC280C-0A54-421F-9D33-6B4FFF3FD7B6}"/>
              </a:ext>
            </a:extLst>
          </p:cNvPr>
          <p:cNvSpPr txBox="1"/>
          <p:nvPr/>
        </p:nvSpPr>
        <p:spPr>
          <a:xfrm>
            <a:off x="3301350" y="3637175"/>
            <a:ext cx="1242648" cy="276999"/>
          </a:xfrm>
          <a:prstGeom prst="rect">
            <a:avLst/>
          </a:prstGeom>
          <a:noFill/>
        </p:spPr>
        <p:txBody>
          <a:bodyPr wrap="none" rtlCol="0">
            <a:spAutoFit/>
          </a:bodyPr>
          <a:lstStyle/>
          <a:p>
            <a:r>
              <a:rPr lang="pt-BR" sz="1200" dirty="0">
                <a:solidFill>
                  <a:srgbClr val="FF0000"/>
                </a:solidFill>
              </a:rPr>
              <a:t>$662.5 - $530.00</a:t>
            </a:r>
            <a:endParaRPr lang="en-GB" sz="1200" dirty="0">
              <a:solidFill>
                <a:srgbClr val="FF0000"/>
              </a:solidFill>
            </a:endParaRPr>
          </a:p>
        </p:txBody>
      </p:sp>
      <p:sp>
        <p:nvSpPr>
          <p:cNvPr id="9" name="TextBox 8">
            <a:extLst>
              <a:ext uri="{FF2B5EF4-FFF2-40B4-BE49-F238E27FC236}">
                <a16:creationId xmlns:a16="http://schemas.microsoft.com/office/drawing/2014/main" id="{DC23D522-1B78-4CF5-83F3-EDBB2BA2EF89}"/>
              </a:ext>
            </a:extLst>
          </p:cNvPr>
          <p:cNvSpPr txBox="1"/>
          <p:nvPr/>
        </p:nvSpPr>
        <p:spPr>
          <a:xfrm rot="21397356">
            <a:off x="6962817" y="1263536"/>
            <a:ext cx="3632360" cy="954107"/>
          </a:xfrm>
          <a:prstGeom prst="rect">
            <a:avLst/>
          </a:prstGeom>
          <a:solidFill>
            <a:schemeClr val="accent6">
              <a:lumMod val="20000"/>
              <a:lumOff val="80000"/>
              <a:alpha val="89000"/>
            </a:schemeClr>
          </a:solidFill>
          <a:ln>
            <a:solidFill>
              <a:schemeClr val="accent1"/>
            </a:solidFill>
          </a:ln>
        </p:spPr>
        <p:txBody>
          <a:bodyPr wrap="square" rtlCol="0">
            <a:spAutoFit/>
          </a:bodyPr>
          <a:lstStyle/>
          <a:p>
            <a:r>
              <a:rPr lang="pt-BR" sz="1400" dirty="0" err="1">
                <a:solidFill>
                  <a:srgbClr val="FF0000"/>
                </a:solidFill>
              </a:rPr>
              <a:t>upside</a:t>
            </a:r>
            <a:r>
              <a:rPr lang="pt-BR" sz="1400" dirty="0">
                <a:solidFill>
                  <a:srgbClr val="FF0000"/>
                </a:solidFill>
              </a:rPr>
              <a:t> </a:t>
            </a:r>
            <a:r>
              <a:rPr lang="pt-BR" sz="1400" dirty="0" err="1">
                <a:solidFill>
                  <a:srgbClr val="FF0000"/>
                </a:solidFill>
              </a:rPr>
              <a:t>change</a:t>
            </a:r>
            <a:r>
              <a:rPr lang="pt-BR" sz="1400" dirty="0">
                <a:solidFill>
                  <a:srgbClr val="FF0000"/>
                </a:solidFill>
              </a:rPr>
              <a:t> = [($662.50 / $530.00)-1] ($530.0 é o preço da ação hoje)</a:t>
            </a:r>
          </a:p>
          <a:p>
            <a:endParaRPr lang="pt-BR" sz="1400" dirty="0">
              <a:solidFill>
                <a:srgbClr val="FF0000"/>
              </a:solidFill>
            </a:endParaRPr>
          </a:p>
          <a:p>
            <a:r>
              <a:rPr lang="pt-BR" sz="1400" dirty="0" err="1">
                <a:solidFill>
                  <a:srgbClr val="FF0000"/>
                </a:solidFill>
              </a:rPr>
              <a:t>upside</a:t>
            </a:r>
            <a:r>
              <a:rPr lang="pt-BR" sz="1400" dirty="0">
                <a:solidFill>
                  <a:srgbClr val="FF0000"/>
                </a:solidFill>
              </a:rPr>
              <a:t> </a:t>
            </a:r>
            <a:r>
              <a:rPr lang="pt-BR" sz="1400" dirty="0" err="1">
                <a:solidFill>
                  <a:srgbClr val="FF0000"/>
                </a:solidFill>
              </a:rPr>
              <a:t>change</a:t>
            </a:r>
            <a:r>
              <a:rPr lang="pt-BR" sz="1400" dirty="0">
                <a:solidFill>
                  <a:srgbClr val="FF0000"/>
                </a:solidFill>
              </a:rPr>
              <a:t> = 0.25</a:t>
            </a:r>
            <a:endParaRPr lang="en-GB" sz="1400" dirty="0">
              <a:solidFill>
                <a:srgbClr val="FF0000"/>
              </a:solidFill>
            </a:endParaRPr>
          </a:p>
        </p:txBody>
      </p:sp>
      <p:sp>
        <p:nvSpPr>
          <p:cNvPr id="12" name="TextBox 11">
            <a:extLst>
              <a:ext uri="{FF2B5EF4-FFF2-40B4-BE49-F238E27FC236}">
                <a16:creationId xmlns:a16="http://schemas.microsoft.com/office/drawing/2014/main" id="{E6503847-1DD5-465B-A6DE-BB397595E6B7}"/>
              </a:ext>
            </a:extLst>
          </p:cNvPr>
          <p:cNvSpPr txBox="1"/>
          <p:nvPr/>
        </p:nvSpPr>
        <p:spPr>
          <a:xfrm rot="21354125">
            <a:off x="7289818" y="2388035"/>
            <a:ext cx="4051708" cy="1015663"/>
          </a:xfrm>
          <a:prstGeom prst="rect">
            <a:avLst/>
          </a:prstGeom>
          <a:solidFill>
            <a:schemeClr val="accent6">
              <a:lumMod val="20000"/>
              <a:lumOff val="80000"/>
              <a:alpha val="89000"/>
            </a:schemeClr>
          </a:solidFill>
          <a:ln>
            <a:solidFill>
              <a:schemeClr val="accent1"/>
            </a:solidFill>
          </a:ln>
        </p:spPr>
        <p:txBody>
          <a:bodyPr wrap="square" rtlCol="0">
            <a:spAutoFit/>
          </a:bodyPr>
          <a:lstStyle/>
          <a:p>
            <a:r>
              <a:rPr lang="pt-BR" sz="1400" dirty="0" err="1">
                <a:solidFill>
                  <a:srgbClr val="FF0000"/>
                </a:solidFill>
              </a:rPr>
              <a:t>downside</a:t>
            </a:r>
            <a:r>
              <a:rPr lang="pt-BR" sz="1400" dirty="0">
                <a:solidFill>
                  <a:srgbClr val="FF0000"/>
                </a:solidFill>
              </a:rPr>
              <a:t> </a:t>
            </a:r>
            <a:r>
              <a:rPr lang="pt-BR" sz="1400" dirty="0" err="1">
                <a:solidFill>
                  <a:srgbClr val="FF0000"/>
                </a:solidFill>
              </a:rPr>
              <a:t>change</a:t>
            </a:r>
            <a:r>
              <a:rPr lang="pt-BR" sz="1400" dirty="0">
                <a:solidFill>
                  <a:srgbClr val="FF0000"/>
                </a:solidFill>
              </a:rPr>
              <a:t> = [($424.00 / $530.00)-1] ($530.0 é o preço da ação hoje)</a:t>
            </a:r>
          </a:p>
          <a:p>
            <a:endParaRPr lang="pt-BR" sz="1400" dirty="0">
              <a:solidFill>
                <a:srgbClr val="FF0000"/>
              </a:solidFill>
            </a:endParaRPr>
          </a:p>
          <a:p>
            <a:r>
              <a:rPr lang="pt-BR" sz="1400" dirty="0" err="1">
                <a:solidFill>
                  <a:srgbClr val="FF0000"/>
                </a:solidFill>
              </a:rPr>
              <a:t>upside</a:t>
            </a:r>
            <a:r>
              <a:rPr lang="pt-BR" sz="1400" dirty="0">
                <a:solidFill>
                  <a:srgbClr val="FF0000"/>
                </a:solidFill>
              </a:rPr>
              <a:t> </a:t>
            </a:r>
            <a:r>
              <a:rPr lang="pt-BR" sz="1400" dirty="0" err="1">
                <a:solidFill>
                  <a:srgbClr val="FF0000"/>
                </a:solidFill>
              </a:rPr>
              <a:t>change</a:t>
            </a:r>
            <a:r>
              <a:rPr lang="pt-BR" sz="1400" dirty="0">
                <a:solidFill>
                  <a:srgbClr val="FF0000"/>
                </a:solidFill>
              </a:rPr>
              <a:t> = </a:t>
            </a:r>
            <a:r>
              <a:rPr lang="pt-BR" b="1" dirty="0">
                <a:solidFill>
                  <a:srgbClr val="FF0000"/>
                </a:solidFill>
              </a:rPr>
              <a:t>-</a:t>
            </a:r>
            <a:r>
              <a:rPr lang="pt-BR" sz="1400" dirty="0">
                <a:solidFill>
                  <a:srgbClr val="FF0000"/>
                </a:solidFill>
              </a:rPr>
              <a:t>0.20</a:t>
            </a:r>
            <a:endParaRPr lang="en-GB" sz="1400" dirty="0">
              <a:solidFill>
                <a:srgbClr val="FF0000"/>
              </a:solidFill>
            </a:endParaRPr>
          </a:p>
        </p:txBody>
      </p:sp>
      <p:sp>
        <p:nvSpPr>
          <p:cNvPr id="13" name="Rectangle 12">
            <a:extLst>
              <a:ext uri="{FF2B5EF4-FFF2-40B4-BE49-F238E27FC236}">
                <a16:creationId xmlns:a16="http://schemas.microsoft.com/office/drawing/2014/main" id="{F62CFDB3-FF50-4826-966C-D3AD13E5D62E}"/>
              </a:ext>
            </a:extLst>
          </p:cNvPr>
          <p:cNvSpPr/>
          <p:nvPr/>
        </p:nvSpPr>
        <p:spPr>
          <a:xfrm>
            <a:off x="7608595" y="3854933"/>
            <a:ext cx="3982468" cy="954107"/>
          </a:xfrm>
          <a:prstGeom prst="rect">
            <a:avLst/>
          </a:prstGeom>
          <a:solidFill>
            <a:schemeClr val="accent6">
              <a:lumMod val="20000"/>
              <a:lumOff val="80000"/>
              <a:alpha val="37000"/>
            </a:schemeClr>
          </a:solidFill>
          <a:ln>
            <a:solidFill>
              <a:srgbClr val="FF0000"/>
            </a:solidFill>
          </a:ln>
        </p:spPr>
        <p:txBody>
          <a:bodyPr wrap="square" lIns="91440" tIns="45720" rIns="91440" bIns="45720">
            <a:spAutoFit/>
          </a:bodyPr>
          <a:lstStyle/>
          <a:p>
            <a:pPr algn="just"/>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Veja</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que o “</a:t>
            </a:r>
            <a:r>
              <a:rPr lang="en-US" sz="1400" cap="none" spc="0" dirty="0">
                <a:ln w="12700" cmpd="sng">
                  <a:solidFill>
                    <a:sysClr val="windowText" lastClr="000000"/>
                  </a:solidFill>
                  <a:prstDash val="solid"/>
                </a:ln>
                <a:effectLst/>
                <a:highlight>
                  <a:srgbClr val="FFFF00"/>
                </a:highlight>
                <a:latin typeface="Times New Roman" panose="02020603050405020304" pitchFamily="18" charset="0"/>
                <a:cs typeface="Times New Roman" panose="02020603050405020304" pitchFamily="18" charset="0"/>
              </a:rPr>
              <a:t>risk-neutral probability of a rise in value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depende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desvio_padrão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preço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da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ação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depende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também</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risk-free_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interest_rate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e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depende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também</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preço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da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ação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hoje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a:t>
            </a:r>
          </a:p>
        </p:txBody>
      </p:sp>
      <p:sp>
        <p:nvSpPr>
          <p:cNvPr id="14" name="Rectangle 13">
            <a:extLst>
              <a:ext uri="{FF2B5EF4-FFF2-40B4-BE49-F238E27FC236}">
                <a16:creationId xmlns:a16="http://schemas.microsoft.com/office/drawing/2014/main" id="{9E08F248-8A94-4421-A304-4021CCDC2012}"/>
              </a:ext>
            </a:extLst>
          </p:cNvPr>
          <p:cNvSpPr/>
          <p:nvPr/>
        </p:nvSpPr>
        <p:spPr>
          <a:xfrm>
            <a:off x="7608595" y="5039761"/>
            <a:ext cx="3982468" cy="1384995"/>
          </a:xfrm>
          <a:prstGeom prst="rect">
            <a:avLst/>
          </a:prstGeom>
          <a:solidFill>
            <a:schemeClr val="accent6">
              <a:lumMod val="20000"/>
              <a:lumOff val="80000"/>
              <a:alpha val="37000"/>
            </a:schemeClr>
          </a:solidFill>
          <a:ln>
            <a:solidFill>
              <a:srgbClr val="FF0000"/>
            </a:solidFill>
          </a:ln>
        </p:spPr>
        <p:txBody>
          <a:bodyPr wrap="square" lIns="91440" tIns="45720" rIns="91440" bIns="45720">
            <a:spAutoFit/>
          </a:bodyPr>
          <a:lstStyle/>
          <a:p>
            <a:pPr algn="just"/>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Veja</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que o “</a:t>
            </a:r>
            <a:r>
              <a:rPr lang="en-US" sz="1400" cap="none" spc="0" dirty="0">
                <a:ln w="12700" cmpd="sng">
                  <a:solidFill>
                    <a:sysClr val="windowText" lastClr="000000"/>
                  </a:solidFill>
                  <a:prstDash val="solid"/>
                </a:ln>
                <a:effectLst/>
                <a:highlight>
                  <a:srgbClr val="FFFF00"/>
                </a:highlight>
                <a:latin typeface="Times New Roman" panose="02020603050405020304" pitchFamily="18" charset="0"/>
                <a:cs typeface="Times New Roman" panose="02020603050405020304" pitchFamily="18" charset="0"/>
              </a:rPr>
              <a:t>expected payoff da CALL OPTION</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depende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a:t>
            </a:r>
            <a:r>
              <a:rPr lang="en-US" sz="1400" dirty="0">
                <a:ln w="12700" cmpd="sng">
                  <a:solidFill>
                    <a:sysClr val="windowText" lastClr="000000"/>
                  </a:solidFill>
                  <a:prstDash val="solid"/>
                </a:ln>
                <a:highlight>
                  <a:srgbClr val="FFFF00"/>
                </a:highlight>
                <a:latin typeface="Times New Roman" panose="02020603050405020304" pitchFamily="18" charset="0"/>
                <a:cs typeface="Times New Roman" panose="02020603050405020304" pitchFamily="18" charset="0"/>
              </a:rPr>
              <a:t>risk-neutral probability of a rise in value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e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depende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também</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do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strike_price</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 Mas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quando</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você</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a:t>
            </a:r>
            <a:r>
              <a:rPr lang="en-US" sz="1400" cap="none" spc="0" dirty="0" err="1">
                <a:ln w="12700" cmpd="sng">
                  <a:solidFill>
                    <a:sysClr val="windowText" lastClr="000000"/>
                  </a:solidFill>
                  <a:prstDash val="solid"/>
                </a:ln>
                <a:effectLst/>
                <a:latin typeface="Times New Roman" panose="02020603050405020304" pitchFamily="18" charset="0"/>
                <a:cs typeface="Times New Roman" panose="02020603050405020304" pitchFamily="18" charset="0"/>
              </a:rPr>
              <a:t>pega</a:t>
            </a:r>
            <a:r>
              <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rPr>
              <a:t> o </a:t>
            </a:r>
            <a:r>
              <a:rPr lang="en-US" sz="1400" dirty="0">
                <a:ln w="12700" cmpd="sng">
                  <a:solidFill>
                    <a:sysClr val="windowText" lastClr="000000"/>
                  </a:solidFill>
                  <a:prstDash val="solid"/>
                </a:ln>
                <a:highlight>
                  <a:srgbClr val="FFFF00"/>
                </a:highlight>
                <a:latin typeface="Times New Roman" panose="02020603050405020304" pitchFamily="18" charset="0"/>
                <a:cs typeface="Times New Roman" panose="02020603050405020304" pitchFamily="18" charset="0"/>
              </a:rPr>
              <a:t>expected payoff da CALL OPTION</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e </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traz</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para valor </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presente</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isso</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também</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depende</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do risk-</a:t>
            </a:r>
            <a:r>
              <a:rPr lang="en-US" sz="1400" dirty="0" err="1">
                <a:ln w="12700" cmpd="sng">
                  <a:solidFill>
                    <a:sysClr val="windowText" lastClr="000000"/>
                  </a:solidFill>
                  <a:prstDash val="solid"/>
                </a:ln>
                <a:latin typeface="Times New Roman" panose="02020603050405020304" pitchFamily="18" charset="0"/>
                <a:cs typeface="Times New Roman" panose="02020603050405020304" pitchFamily="18" charset="0"/>
              </a:rPr>
              <a:t>free_interest_rate</a:t>
            </a:r>
            <a:r>
              <a:rPr lang="en-US" sz="1400" dirty="0">
                <a:ln w="12700" cmpd="sng">
                  <a:solidFill>
                    <a:sysClr val="windowText" lastClr="000000"/>
                  </a:solidFill>
                  <a:prstDash val="solid"/>
                </a:ln>
                <a:latin typeface="Times New Roman" panose="02020603050405020304" pitchFamily="18" charset="0"/>
                <a:cs typeface="Times New Roman" panose="02020603050405020304" pitchFamily="18" charset="0"/>
              </a:rPr>
              <a:t> e da Maturity Date !!</a:t>
            </a:r>
            <a:endParaRPr lang="en-US" sz="1400" cap="none" spc="0" dirty="0">
              <a:ln w="12700" cmpd="sng">
                <a:solidFill>
                  <a:sysClr val="windowText" lastClr="000000"/>
                </a:solidFill>
                <a:prstDash val="solid"/>
              </a:ln>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7BF43638-2719-41B7-9E48-2D1C5E95085C}"/>
              </a:ext>
            </a:extLst>
          </p:cNvPr>
          <p:cNvSpPr txBox="1"/>
          <p:nvPr/>
        </p:nvSpPr>
        <p:spPr>
          <a:xfrm>
            <a:off x="143866" y="272852"/>
            <a:ext cx="11904267" cy="830997"/>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pt-BR" sz="2400" b="1" dirty="0"/>
              <a:t>CALCULANDO O VALOR DA CALL OPTION </a:t>
            </a:r>
          </a:p>
          <a:p>
            <a:pPr algn="ctr"/>
            <a:r>
              <a:rPr lang="pt-BR" sz="2400" b="1" dirty="0"/>
              <a:t>UTILIZANDO AS SUPOSIÇÕES DO RISK-NEUTRAL WORLD</a:t>
            </a:r>
            <a:endParaRPr lang="en-GB" sz="2400" b="1" dirty="0"/>
          </a:p>
        </p:txBody>
      </p:sp>
    </p:spTree>
    <p:extLst>
      <p:ext uri="{BB962C8B-B14F-4D97-AF65-F5344CB8AC3E}">
        <p14:creationId xmlns:p14="http://schemas.microsoft.com/office/powerpoint/2010/main" val="88668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ED50ED-BD73-4A18-90AB-1CD15A78E4D8}"/>
              </a:ext>
            </a:extLst>
          </p:cNvPr>
          <p:cNvPicPr>
            <a:picLocks noChangeAspect="1"/>
          </p:cNvPicPr>
          <p:nvPr/>
        </p:nvPicPr>
        <p:blipFill>
          <a:blip r:embed="rId2"/>
          <a:stretch>
            <a:fillRect/>
          </a:stretch>
        </p:blipFill>
        <p:spPr>
          <a:xfrm>
            <a:off x="45938" y="1838258"/>
            <a:ext cx="6652772" cy="4864348"/>
          </a:xfrm>
          <a:prstGeom prst="rect">
            <a:avLst/>
          </a:prstGeom>
          <a:ln w="19050">
            <a:solidFill>
              <a:srgbClr val="0070C0"/>
            </a:solidFill>
          </a:ln>
        </p:spPr>
      </p:pic>
      <p:sp>
        <p:nvSpPr>
          <p:cNvPr id="5" name="Oval 4">
            <a:extLst>
              <a:ext uri="{FF2B5EF4-FFF2-40B4-BE49-F238E27FC236}">
                <a16:creationId xmlns:a16="http://schemas.microsoft.com/office/drawing/2014/main" id="{0AA96B08-A3A0-41F3-A563-4E81A6CF5E75}"/>
              </a:ext>
            </a:extLst>
          </p:cNvPr>
          <p:cNvSpPr/>
          <p:nvPr/>
        </p:nvSpPr>
        <p:spPr>
          <a:xfrm>
            <a:off x="4268988" y="5698677"/>
            <a:ext cx="764248" cy="42809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EAF965B-DAC4-4A60-ABFA-7B40FC3AA736}"/>
              </a:ext>
            </a:extLst>
          </p:cNvPr>
          <p:cNvSpPr txBox="1"/>
          <p:nvPr/>
        </p:nvSpPr>
        <p:spPr>
          <a:xfrm>
            <a:off x="4651112" y="5149434"/>
            <a:ext cx="2648482" cy="369332"/>
          </a:xfrm>
          <a:prstGeom prst="rect">
            <a:avLst/>
          </a:prstGeom>
          <a:noFill/>
        </p:spPr>
        <p:txBody>
          <a:bodyPr wrap="none" rtlCol="0">
            <a:spAutoFit/>
          </a:bodyPr>
          <a:lstStyle/>
          <a:p>
            <a:r>
              <a:rPr lang="pt-BR" b="1" dirty="0">
                <a:solidFill>
                  <a:srgbClr val="FF0000"/>
                </a:solidFill>
              </a:rPr>
              <a:t>É o $61.22 lá do Slide-2 !!!</a:t>
            </a:r>
            <a:endParaRPr lang="en-GB" b="1" dirty="0">
              <a:solidFill>
                <a:srgbClr val="FF0000"/>
              </a:solidFill>
            </a:endParaRPr>
          </a:p>
        </p:txBody>
      </p:sp>
      <p:cxnSp>
        <p:nvCxnSpPr>
          <p:cNvPr id="7" name="Straight Arrow Connector 6">
            <a:extLst>
              <a:ext uri="{FF2B5EF4-FFF2-40B4-BE49-F238E27FC236}">
                <a16:creationId xmlns:a16="http://schemas.microsoft.com/office/drawing/2014/main" id="{B288C544-959D-42C3-BEDA-6E1419EEEF05}"/>
              </a:ext>
            </a:extLst>
          </p:cNvPr>
          <p:cNvCxnSpPr>
            <a:cxnSpLocks/>
            <a:stCxn id="5" idx="6"/>
          </p:cNvCxnSpPr>
          <p:nvPr/>
        </p:nvCxnSpPr>
        <p:spPr>
          <a:xfrm flipV="1">
            <a:off x="5033236" y="5520052"/>
            <a:ext cx="851596" cy="39267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7BC280C-0A54-421F-9D33-6B4FFF3FD7B6}"/>
              </a:ext>
            </a:extLst>
          </p:cNvPr>
          <p:cNvSpPr txBox="1"/>
          <p:nvPr/>
        </p:nvSpPr>
        <p:spPr>
          <a:xfrm>
            <a:off x="3301350" y="3637175"/>
            <a:ext cx="1242648" cy="276999"/>
          </a:xfrm>
          <a:prstGeom prst="rect">
            <a:avLst/>
          </a:prstGeom>
          <a:noFill/>
        </p:spPr>
        <p:txBody>
          <a:bodyPr wrap="none" rtlCol="0">
            <a:spAutoFit/>
          </a:bodyPr>
          <a:lstStyle/>
          <a:p>
            <a:r>
              <a:rPr lang="pt-BR" sz="1200" dirty="0">
                <a:solidFill>
                  <a:srgbClr val="FF0000"/>
                </a:solidFill>
              </a:rPr>
              <a:t>$662.5 - $530.00</a:t>
            </a:r>
            <a:endParaRPr lang="en-GB" sz="1200" dirty="0">
              <a:solidFill>
                <a:srgbClr val="FF0000"/>
              </a:solidFill>
            </a:endParaRPr>
          </a:p>
        </p:txBody>
      </p:sp>
      <p:sp>
        <p:nvSpPr>
          <p:cNvPr id="11" name="TextBox 10">
            <a:extLst>
              <a:ext uri="{FF2B5EF4-FFF2-40B4-BE49-F238E27FC236}">
                <a16:creationId xmlns:a16="http://schemas.microsoft.com/office/drawing/2014/main" id="{7BF43638-2719-41B7-9E48-2D1C5E95085C}"/>
              </a:ext>
            </a:extLst>
          </p:cNvPr>
          <p:cNvSpPr txBox="1"/>
          <p:nvPr/>
        </p:nvSpPr>
        <p:spPr>
          <a:xfrm>
            <a:off x="143866" y="272852"/>
            <a:ext cx="11904267" cy="830997"/>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pt-BR" sz="2400" b="1" dirty="0"/>
              <a:t>CALCULANDO O VALOR DA CALL OPTION </a:t>
            </a:r>
          </a:p>
          <a:p>
            <a:pPr algn="ctr"/>
            <a:r>
              <a:rPr lang="pt-BR" sz="2400" b="1" dirty="0"/>
              <a:t>UTILIZANDO AS SUPOSIÇÕES DO RISK-NEUTRAL WORLD</a:t>
            </a:r>
            <a:endParaRPr lang="en-GB" sz="2400" b="1" dirty="0"/>
          </a:p>
        </p:txBody>
      </p:sp>
      <p:sp>
        <p:nvSpPr>
          <p:cNvPr id="15" name="Rectangle 14">
            <a:extLst>
              <a:ext uri="{FF2B5EF4-FFF2-40B4-BE49-F238E27FC236}">
                <a16:creationId xmlns:a16="http://schemas.microsoft.com/office/drawing/2014/main" id="{79A6EF47-FAB8-4DDE-9BA3-DC5C46633418}"/>
              </a:ext>
            </a:extLst>
          </p:cNvPr>
          <p:cNvSpPr/>
          <p:nvPr/>
        </p:nvSpPr>
        <p:spPr>
          <a:xfrm rot="21348086">
            <a:off x="3293893" y="1569286"/>
            <a:ext cx="7501104" cy="2246769"/>
          </a:xfrm>
          <a:prstGeom prst="rect">
            <a:avLst/>
          </a:prstGeom>
          <a:solidFill>
            <a:schemeClr val="accent3">
              <a:lumMod val="20000"/>
              <a:lumOff val="80000"/>
              <a:alpha val="77000"/>
            </a:schemeClr>
          </a:solidFill>
          <a:ln>
            <a:solidFill>
              <a:srgbClr val="FF0000"/>
            </a:solidFill>
          </a:ln>
        </p:spPr>
        <p:txBody>
          <a:bodyPr wrap="square" lIns="91440" tIns="45720" rIns="91440" bIns="45720">
            <a:spAutoFit/>
          </a:bodyPr>
          <a:lstStyle/>
          <a:p>
            <a:r>
              <a:rPr lang="en-US" sz="2000" b="1" dirty="0" err="1">
                <a:ln w="0"/>
              </a:rPr>
              <a:t>Aqui</a:t>
            </a:r>
            <a:r>
              <a:rPr lang="en-US" sz="2000" b="1" dirty="0">
                <a:ln w="0"/>
              </a:rPr>
              <a:t> </a:t>
            </a:r>
            <a:r>
              <a:rPr lang="en-US" sz="2000" b="1" dirty="0" err="1">
                <a:ln w="0"/>
              </a:rPr>
              <a:t>existem</a:t>
            </a:r>
            <a:r>
              <a:rPr lang="en-US" sz="2000" b="1" dirty="0">
                <a:ln w="0"/>
              </a:rPr>
              <a:t> 2 </a:t>
            </a:r>
            <a:r>
              <a:rPr lang="en-US" sz="2000" b="1" dirty="0" err="1">
                <a:ln w="0"/>
              </a:rPr>
              <a:t>conceitos</a:t>
            </a:r>
            <a:r>
              <a:rPr lang="en-US" sz="2000" b="1" dirty="0">
                <a:ln w="0"/>
              </a:rPr>
              <a:t> </a:t>
            </a:r>
            <a:r>
              <a:rPr lang="en-US" sz="2000" b="1" dirty="0" err="1">
                <a:ln w="0"/>
              </a:rPr>
              <a:t>importantes</a:t>
            </a:r>
            <a:r>
              <a:rPr lang="en-US" sz="2000" b="1" dirty="0">
                <a:ln w="0"/>
              </a:rPr>
              <a:t>: </a:t>
            </a:r>
          </a:p>
          <a:p>
            <a:endParaRPr lang="en-US" sz="2000" b="1" dirty="0">
              <a:ln w="0"/>
            </a:endParaRPr>
          </a:p>
          <a:p>
            <a:r>
              <a:rPr lang="en-US" sz="2000" b="1" dirty="0">
                <a:ln w="0"/>
              </a:rPr>
              <a:t>1. - The </a:t>
            </a:r>
            <a:r>
              <a:rPr lang="en-US" sz="2000" b="1" dirty="0">
                <a:ln w="0"/>
                <a:highlight>
                  <a:srgbClr val="FFFF00"/>
                </a:highlight>
              </a:rPr>
              <a:t>Risk-Neutral Probability of a Rise in Value</a:t>
            </a:r>
            <a:r>
              <a:rPr lang="en-US" sz="2000" b="1" dirty="0">
                <a:ln w="0"/>
              </a:rPr>
              <a:t>; </a:t>
            </a:r>
          </a:p>
          <a:p>
            <a:endParaRPr lang="en-US" sz="2000" b="1" dirty="0">
              <a:ln w="0"/>
            </a:endParaRPr>
          </a:p>
          <a:p>
            <a:r>
              <a:rPr lang="en-US" sz="2000" b="1" dirty="0">
                <a:ln w="0"/>
              </a:rPr>
              <a:t>2. - O </a:t>
            </a:r>
            <a:r>
              <a:rPr lang="en-US" sz="2000" b="1" dirty="0">
                <a:ln w="0"/>
                <a:highlight>
                  <a:srgbClr val="FFFF00"/>
                </a:highlight>
              </a:rPr>
              <a:t>valor </a:t>
            </a:r>
            <a:r>
              <a:rPr lang="en-US" sz="2000" b="1" dirty="0" err="1">
                <a:ln w="0"/>
                <a:highlight>
                  <a:srgbClr val="FFFF00"/>
                </a:highlight>
              </a:rPr>
              <a:t>esperado</a:t>
            </a:r>
            <a:r>
              <a:rPr lang="en-US" sz="2000" b="1" dirty="0">
                <a:ln w="0"/>
                <a:highlight>
                  <a:srgbClr val="FFFF00"/>
                </a:highlight>
              </a:rPr>
              <a:t> do payoff </a:t>
            </a:r>
            <a:r>
              <a:rPr lang="en-US" sz="2000" b="1" dirty="0">
                <a:ln w="0"/>
              </a:rPr>
              <a:t>da CALL OPTION </a:t>
            </a:r>
            <a:r>
              <a:rPr lang="en-US" sz="2000" b="1" dirty="0" err="1">
                <a:ln w="0"/>
              </a:rPr>
              <a:t>lá</a:t>
            </a:r>
            <a:r>
              <a:rPr lang="en-US" sz="2000" b="1" dirty="0">
                <a:ln w="0"/>
              </a:rPr>
              <a:t> no tempo </a:t>
            </a:r>
            <a:r>
              <a:rPr lang="en-US" sz="2000" b="1" dirty="0" err="1">
                <a:ln w="0"/>
              </a:rPr>
              <a:t>futuro</a:t>
            </a:r>
            <a:r>
              <a:rPr lang="en-US" sz="2000" b="1" dirty="0">
                <a:ln w="0"/>
              </a:rPr>
              <a:t>. E </a:t>
            </a:r>
            <a:r>
              <a:rPr lang="en-US" sz="2000" b="1" dirty="0" err="1">
                <a:ln w="0"/>
              </a:rPr>
              <a:t>aí</a:t>
            </a:r>
            <a:r>
              <a:rPr lang="en-US" sz="2000" b="1" dirty="0">
                <a:ln w="0"/>
              </a:rPr>
              <a:t> </a:t>
            </a:r>
            <a:r>
              <a:rPr lang="en-US" sz="2000" b="1" dirty="0" err="1">
                <a:ln w="0"/>
              </a:rPr>
              <a:t>você</a:t>
            </a:r>
            <a:r>
              <a:rPr lang="en-US" sz="2000" b="1" dirty="0">
                <a:ln w="0"/>
              </a:rPr>
              <a:t> </a:t>
            </a:r>
            <a:r>
              <a:rPr lang="en-US" sz="2000" b="1" dirty="0" err="1">
                <a:ln w="0"/>
              </a:rPr>
              <a:t>traz</a:t>
            </a:r>
            <a:r>
              <a:rPr lang="en-US" sz="2000" b="1" dirty="0">
                <a:ln w="0"/>
              </a:rPr>
              <a:t> </a:t>
            </a:r>
            <a:r>
              <a:rPr lang="en-US" sz="2000" b="1" dirty="0" err="1">
                <a:ln w="0"/>
              </a:rPr>
              <a:t>esse</a:t>
            </a:r>
            <a:r>
              <a:rPr lang="en-US" sz="2000" b="1" dirty="0">
                <a:ln w="0"/>
              </a:rPr>
              <a:t> </a:t>
            </a:r>
            <a:r>
              <a:rPr lang="en-US" sz="2000" b="1" dirty="0">
                <a:ln w="0"/>
                <a:highlight>
                  <a:srgbClr val="FFFF00"/>
                </a:highlight>
              </a:rPr>
              <a:t>valor </a:t>
            </a:r>
            <a:r>
              <a:rPr lang="en-US" sz="2000" b="1" dirty="0" err="1">
                <a:ln w="0"/>
                <a:highlight>
                  <a:srgbClr val="FFFF00"/>
                </a:highlight>
              </a:rPr>
              <a:t>esperado</a:t>
            </a:r>
            <a:r>
              <a:rPr lang="en-US" sz="2000" b="1" dirty="0">
                <a:ln w="0"/>
                <a:highlight>
                  <a:srgbClr val="FFFF00"/>
                </a:highlight>
              </a:rPr>
              <a:t> </a:t>
            </a:r>
            <a:r>
              <a:rPr lang="en-US" sz="2000" b="1" dirty="0">
                <a:ln w="0"/>
              </a:rPr>
              <a:t>para o tempo </a:t>
            </a:r>
            <a:r>
              <a:rPr lang="en-US" sz="2000" b="1" dirty="0" err="1">
                <a:ln w="0"/>
              </a:rPr>
              <a:t>presente</a:t>
            </a:r>
            <a:r>
              <a:rPr lang="en-US" sz="2000" b="1" dirty="0">
                <a:ln w="0"/>
              </a:rPr>
              <a:t> </a:t>
            </a:r>
            <a:r>
              <a:rPr lang="en-US" sz="2000" b="1" dirty="0" err="1">
                <a:ln w="0"/>
              </a:rPr>
              <a:t>descontando</a:t>
            </a:r>
            <a:r>
              <a:rPr lang="en-US" sz="2000" b="1" dirty="0">
                <a:ln w="0"/>
              </a:rPr>
              <a:t> pela </a:t>
            </a:r>
            <a:r>
              <a:rPr lang="en-US" sz="2000" b="1" dirty="0">
                <a:ln w="0"/>
                <a:highlight>
                  <a:srgbClr val="FFFF00"/>
                </a:highlight>
              </a:rPr>
              <a:t>risk-free interest rate</a:t>
            </a:r>
            <a:r>
              <a:rPr lang="en-US" sz="2000" b="1" dirty="0">
                <a:ln w="0"/>
              </a:rPr>
              <a:t>!!!</a:t>
            </a:r>
          </a:p>
        </p:txBody>
      </p:sp>
      <p:sp>
        <p:nvSpPr>
          <p:cNvPr id="16" name="Rectangle 15">
            <a:extLst>
              <a:ext uri="{FF2B5EF4-FFF2-40B4-BE49-F238E27FC236}">
                <a16:creationId xmlns:a16="http://schemas.microsoft.com/office/drawing/2014/main" id="{5E7D7515-243A-47C6-9D10-1B67AE3F4079}"/>
              </a:ext>
            </a:extLst>
          </p:cNvPr>
          <p:cNvSpPr/>
          <p:nvPr/>
        </p:nvSpPr>
        <p:spPr>
          <a:xfrm rot="21386396">
            <a:off x="2091727" y="4110440"/>
            <a:ext cx="9213964" cy="2308324"/>
          </a:xfrm>
          <a:prstGeom prst="rect">
            <a:avLst/>
          </a:prstGeom>
          <a:solidFill>
            <a:schemeClr val="accent6">
              <a:lumMod val="20000"/>
              <a:lumOff val="80000"/>
              <a:alpha val="88000"/>
            </a:schemeClr>
          </a:solidFill>
          <a:ln w="19050">
            <a:solidFill>
              <a:srgbClr val="FF0000"/>
            </a:solidFill>
          </a:ln>
        </p:spPr>
        <p:txBody>
          <a:bodyPr wrap="square" lIns="91440" tIns="45720" rIns="91440" bIns="45720">
            <a:spAutoFit/>
          </a:bodyPr>
          <a:lstStyle/>
          <a:p>
            <a:pPr algn="just"/>
            <a:r>
              <a:rPr lang="en-US" b="1" cap="none" spc="0" dirty="0" err="1">
                <a:ln w="0"/>
                <a:effectLst>
                  <a:outerShdw blurRad="38100" dist="25400" dir="5400000" algn="ctr" rotWithShape="0">
                    <a:srgbClr val="6E747A">
                      <a:alpha val="43000"/>
                    </a:srgbClr>
                  </a:outerShdw>
                </a:effectLst>
              </a:rPr>
              <a:t>Resumindo</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você</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só</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precisa</a:t>
            </a:r>
            <a:r>
              <a:rPr lang="en-US" b="1" cap="none" spc="0" dirty="0">
                <a:ln w="0"/>
                <a:effectLst>
                  <a:outerShdw blurRad="38100" dist="25400" dir="5400000" algn="ctr" rotWithShape="0">
                    <a:srgbClr val="6E747A">
                      <a:alpha val="43000"/>
                    </a:srgbClr>
                  </a:outerShdw>
                </a:effectLst>
              </a:rPr>
              <a:t> de 5 </a:t>
            </a:r>
            <a:r>
              <a:rPr lang="en-US" b="1" cap="none" spc="0" dirty="0" err="1">
                <a:ln w="0"/>
                <a:effectLst>
                  <a:outerShdw blurRad="38100" dist="25400" dir="5400000" algn="ctr" rotWithShape="0">
                    <a:srgbClr val="6E747A">
                      <a:alpha val="43000"/>
                    </a:srgbClr>
                  </a:outerShdw>
                </a:effectLst>
              </a:rPr>
              <a:t>informações</a:t>
            </a:r>
            <a:r>
              <a:rPr lang="en-US" b="1" cap="none" spc="0" dirty="0">
                <a:ln w="0"/>
                <a:effectLst>
                  <a:outerShdw blurRad="38100" dist="25400" dir="5400000" algn="ctr" rotWithShape="0">
                    <a:srgbClr val="6E747A">
                      <a:alpha val="43000"/>
                    </a:srgbClr>
                  </a:outerShdw>
                </a:effectLst>
              </a:rPr>
              <a:t> para </a:t>
            </a:r>
            <a:r>
              <a:rPr lang="en-US" b="1" cap="none" spc="0" dirty="0" err="1">
                <a:ln w="0"/>
                <a:effectLst>
                  <a:outerShdw blurRad="38100" dist="25400" dir="5400000" algn="ctr" rotWithShape="0">
                    <a:srgbClr val="6E747A">
                      <a:alpha val="43000"/>
                    </a:srgbClr>
                  </a:outerShdw>
                </a:effectLst>
              </a:rPr>
              <a:t>precificar</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uma</a:t>
            </a:r>
            <a:r>
              <a:rPr lang="en-US" b="1" cap="none" spc="0" dirty="0">
                <a:ln w="0"/>
                <a:effectLst>
                  <a:outerShdw blurRad="38100" dist="25400" dir="5400000" algn="ctr" rotWithShape="0">
                    <a:srgbClr val="6E747A">
                      <a:alpha val="43000"/>
                    </a:srgbClr>
                  </a:outerShdw>
                </a:effectLst>
              </a:rPr>
              <a:t> EUROPEAN CALL OPTION à </a:t>
            </a:r>
            <a:r>
              <a:rPr lang="en-US" b="1" cap="none" spc="0" dirty="0" err="1">
                <a:ln w="0"/>
                <a:effectLst>
                  <a:outerShdw blurRad="38100" dist="25400" dir="5400000" algn="ctr" rotWithShape="0">
                    <a:srgbClr val="6E747A">
                      <a:alpha val="43000"/>
                    </a:srgbClr>
                  </a:outerShdw>
                </a:effectLst>
              </a:rPr>
              <a:t>lá</a:t>
            </a:r>
            <a:r>
              <a:rPr lang="en-US" b="1" cap="none" spc="0" dirty="0">
                <a:ln w="0"/>
                <a:effectLst>
                  <a:outerShdw blurRad="38100" dist="25400" dir="5400000" algn="ctr" rotWithShape="0">
                    <a:srgbClr val="6E747A">
                      <a:alpha val="43000"/>
                    </a:srgbClr>
                  </a:outerShdw>
                </a:effectLst>
              </a:rPr>
              <a:t> Black-Scholes!!!</a:t>
            </a:r>
          </a:p>
          <a:p>
            <a:pPr algn="just"/>
            <a:endParaRPr lang="en-US" b="1" dirty="0">
              <a:ln w="0"/>
              <a:effectLst>
                <a:outerShdw blurRad="38100" dist="25400" dir="5400000" algn="ctr" rotWithShape="0">
                  <a:srgbClr val="6E747A">
                    <a:alpha val="43000"/>
                  </a:srgbClr>
                </a:outerShdw>
              </a:effectLst>
            </a:endParaRPr>
          </a:p>
          <a:p>
            <a:pPr algn="just"/>
            <a:r>
              <a:rPr lang="en-US" b="1" cap="none" spc="0" dirty="0">
                <a:ln w="0"/>
                <a:effectLst>
                  <a:outerShdw blurRad="38100" dist="25400" dir="5400000" algn="ctr" rotWithShape="0">
                    <a:srgbClr val="6E747A">
                      <a:alpha val="43000"/>
                    </a:srgbClr>
                  </a:outerShdw>
                </a:effectLst>
              </a:rPr>
              <a:t>1. - </a:t>
            </a:r>
            <a:r>
              <a:rPr lang="en-US" b="1" cap="none" spc="0" dirty="0" err="1">
                <a:ln w="0"/>
                <a:effectLst>
                  <a:outerShdw blurRad="38100" dist="25400" dir="5400000" algn="ctr" rotWithShape="0">
                    <a:srgbClr val="6E747A">
                      <a:alpha val="43000"/>
                    </a:srgbClr>
                  </a:outerShdw>
                </a:effectLst>
              </a:rPr>
              <a:t>Desvio</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padrão</a:t>
            </a:r>
            <a:r>
              <a:rPr lang="en-US" b="1" cap="none" spc="0" dirty="0">
                <a:ln w="0"/>
                <a:effectLst>
                  <a:outerShdw blurRad="38100" dist="25400" dir="5400000" algn="ctr" rotWithShape="0">
                    <a:srgbClr val="6E747A">
                      <a:alpha val="43000"/>
                    </a:srgbClr>
                  </a:outerShdw>
                </a:effectLst>
              </a:rPr>
              <a:t> do </a:t>
            </a:r>
            <a:r>
              <a:rPr lang="en-US" b="1" cap="none" spc="0" dirty="0" err="1">
                <a:ln w="0"/>
                <a:effectLst>
                  <a:outerShdw blurRad="38100" dist="25400" dir="5400000" algn="ctr" rotWithShape="0">
                    <a:srgbClr val="6E747A">
                      <a:alpha val="43000"/>
                    </a:srgbClr>
                  </a:outerShdw>
                </a:effectLst>
              </a:rPr>
              <a:t>Preço</a:t>
            </a:r>
            <a:r>
              <a:rPr lang="en-US" b="1" cap="none" spc="0" dirty="0">
                <a:ln w="0"/>
                <a:effectLst>
                  <a:outerShdw blurRad="38100" dist="25400" dir="5400000" algn="ctr" rotWithShape="0">
                    <a:srgbClr val="6E747A">
                      <a:alpha val="43000"/>
                    </a:srgbClr>
                  </a:outerShdw>
                </a:effectLst>
              </a:rPr>
              <a:t> da </a:t>
            </a:r>
            <a:r>
              <a:rPr lang="en-US" b="1" cap="none" spc="0" dirty="0" err="1">
                <a:ln w="0"/>
                <a:effectLst>
                  <a:outerShdw blurRad="38100" dist="25400" dir="5400000" algn="ctr" rotWithShape="0">
                    <a:srgbClr val="6E747A">
                      <a:alpha val="43000"/>
                    </a:srgbClr>
                  </a:outerShdw>
                </a:effectLst>
              </a:rPr>
              <a:t>Ação</a:t>
            </a:r>
            <a:r>
              <a:rPr lang="en-US" b="1" cap="none" spc="0" dirty="0">
                <a:ln w="0"/>
                <a:effectLst>
                  <a:outerShdw blurRad="38100" dist="25400" dir="5400000" algn="ctr" rotWithShape="0">
                    <a:srgbClr val="6E747A">
                      <a:alpha val="43000"/>
                    </a:srgbClr>
                  </a:outerShdw>
                </a:effectLst>
              </a:rPr>
              <a:t>!</a:t>
            </a:r>
          </a:p>
          <a:p>
            <a:pPr algn="just"/>
            <a:r>
              <a:rPr lang="en-US" b="1" cap="none" spc="0" dirty="0">
                <a:ln w="0"/>
                <a:effectLst>
                  <a:outerShdw blurRad="38100" dist="25400" dir="5400000" algn="ctr" rotWithShape="0">
                    <a:srgbClr val="6E747A">
                      <a:alpha val="43000"/>
                    </a:srgbClr>
                  </a:outerShdw>
                </a:effectLst>
              </a:rPr>
              <a:t>2. - </a:t>
            </a:r>
            <a:r>
              <a:rPr lang="en-US" b="1" cap="none" spc="0" dirty="0" err="1">
                <a:ln w="0"/>
                <a:effectLst>
                  <a:outerShdw blurRad="38100" dist="25400" dir="5400000" algn="ctr" rotWithShape="0">
                    <a:srgbClr val="6E747A">
                      <a:alpha val="43000"/>
                    </a:srgbClr>
                  </a:outerShdw>
                </a:effectLst>
              </a:rPr>
              <a:t>Preço</a:t>
            </a:r>
            <a:r>
              <a:rPr lang="en-US" b="1" cap="none" spc="0" dirty="0">
                <a:ln w="0"/>
                <a:effectLst>
                  <a:outerShdw blurRad="38100" dist="25400" dir="5400000" algn="ctr" rotWithShape="0">
                    <a:srgbClr val="6E747A">
                      <a:alpha val="43000"/>
                    </a:srgbClr>
                  </a:outerShdw>
                </a:effectLst>
              </a:rPr>
              <a:t> da </a:t>
            </a:r>
            <a:r>
              <a:rPr lang="en-US" b="1" cap="none" spc="0" dirty="0" err="1">
                <a:ln w="0"/>
                <a:effectLst>
                  <a:outerShdw blurRad="38100" dist="25400" dir="5400000" algn="ctr" rotWithShape="0">
                    <a:srgbClr val="6E747A">
                      <a:alpha val="43000"/>
                    </a:srgbClr>
                  </a:outerShdw>
                </a:effectLst>
              </a:rPr>
              <a:t>Ação</a:t>
            </a:r>
            <a:r>
              <a:rPr lang="en-US" b="1" cap="none" spc="0" dirty="0">
                <a:ln w="0"/>
                <a:effectLst>
                  <a:outerShdw blurRad="38100" dist="25400" dir="5400000" algn="ctr" rotWithShape="0">
                    <a:srgbClr val="6E747A">
                      <a:alpha val="43000"/>
                    </a:srgbClr>
                  </a:outerShdw>
                </a:effectLst>
              </a:rPr>
              <a:t> </a:t>
            </a:r>
            <a:r>
              <a:rPr lang="en-US" b="1" cap="none" spc="0" dirty="0" err="1">
                <a:ln w="0"/>
                <a:effectLst>
                  <a:outerShdw blurRad="38100" dist="25400" dir="5400000" algn="ctr" rotWithShape="0">
                    <a:srgbClr val="6E747A">
                      <a:alpha val="43000"/>
                    </a:srgbClr>
                  </a:outerShdw>
                </a:effectLst>
              </a:rPr>
              <a:t>Hoje</a:t>
            </a:r>
            <a:r>
              <a:rPr lang="en-US" b="1" cap="none" spc="0" dirty="0">
                <a:ln w="0"/>
                <a:effectLst>
                  <a:outerShdw blurRad="38100" dist="25400" dir="5400000" algn="ctr" rotWithShape="0">
                    <a:srgbClr val="6E747A">
                      <a:alpha val="43000"/>
                    </a:srgbClr>
                  </a:outerShdw>
                </a:effectLst>
              </a:rPr>
              <a:t>!</a:t>
            </a:r>
          </a:p>
          <a:p>
            <a:pPr algn="just"/>
            <a:r>
              <a:rPr lang="en-US" b="1" dirty="0">
                <a:ln w="0"/>
                <a:effectLst>
                  <a:outerShdw blurRad="38100" dist="25400" dir="5400000" algn="ctr" rotWithShape="0">
                    <a:srgbClr val="6E747A">
                      <a:alpha val="43000"/>
                    </a:srgbClr>
                  </a:outerShdw>
                </a:effectLst>
              </a:rPr>
              <a:t>3</a:t>
            </a:r>
            <a:r>
              <a:rPr lang="en-US" b="1" cap="none" spc="0" dirty="0">
                <a:ln w="0"/>
                <a:effectLst>
                  <a:outerShdw blurRad="38100" dist="25400" dir="5400000" algn="ctr" rotWithShape="0">
                    <a:srgbClr val="6E747A">
                      <a:alpha val="43000"/>
                    </a:srgbClr>
                  </a:outerShdw>
                </a:effectLst>
              </a:rPr>
              <a:t>. - Risk-free Interest rate!</a:t>
            </a:r>
          </a:p>
          <a:p>
            <a:pPr algn="just"/>
            <a:r>
              <a:rPr lang="en-US" b="1" dirty="0">
                <a:ln w="0"/>
                <a:effectLst>
                  <a:outerShdw blurRad="38100" dist="25400" dir="5400000" algn="ctr" rotWithShape="0">
                    <a:srgbClr val="6E747A">
                      <a:alpha val="43000"/>
                    </a:srgbClr>
                  </a:outerShdw>
                </a:effectLst>
              </a:rPr>
              <a:t>4. - Strike Price!</a:t>
            </a:r>
          </a:p>
          <a:p>
            <a:pPr algn="just"/>
            <a:r>
              <a:rPr lang="en-US" b="1" dirty="0">
                <a:ln w="0"/>
                <a:effectLst>
                  <a:outerShdw blurRad="38100" dist="25400" dir="5400000" algn="ctr" rotWithShape="0">
                    <a:srgbClr val="6E747A">
                      <a:alpha val="43000"/>
                    </a:srgbClr>
                  </a:outerShdw>
                </a:effectLst>
              </a:rPr>
              <a:t>5. - Maturity Date!</a:t>
            </a:r>
            <a:endParaRPr lang="en-US" b="1" cap="none" spc="0" dirty="0">
              <a:ln w="0"/>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2577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3B07F1-6DA6-424C-80A8-65868A1A126B}"/>
              </a:ext>
            </a:extLst>
          </p:cNvPr>
          <p:cNvSpPr/>
          <p:nvPr/>
        </p:nvSpPr>
        <p:spPr>
          <a:xfrm>
            <a:off x="255304" y="917804"/>
            <a:ext cx="11681390" cy="2339102"/>
          </a:xfrm>
          <a:prstGeom prst="rect">
            <a:avLst/>
          </a:prstGeom>
          <a:noFill/>
          <a:ln w="19050">
            <a:solidFill>
              <a:schemeClr val="accent1"/>
            </a:solidFill>
          </a:ln>
        </p:spPr>
        <p:txBody>
          <a:bodyPr wrap="square" lIns="91440" tIns="45720" rIns="91440" bIns="45720">
            <a:spAutoFit/>
          </a:bodyPr>
          <a:lstStyle/>
          <a:p>
            <a:pPr algn="ctr"/>
            <a:r>
              <a:rPr lang="en-US" b="1" dirty="0">
                <a:ln w="0"/>
                <a:solidFill>
                  <a:srgbClr val="FF0000"/>
                </a:solidFill>
              </a:rPr>
              <a:t>É </a:t>
            </a:r>
            <a:r>
              <a:rPr lang="en-US" b="1" dirty="0" err="1">
                <a:ln w="0"/>
                <a:solidFill>
                  <a:srgbClr val="FF0000"/>
                </a:solidFill>
              </a:rPr>
              <a:t>exatamente</a:t>
            </a:r>
            <a:r>
              <a:rPr lang="en-US" b="1" dirty="0">
                <a:ln w="0"/>
                <a:solidFill>
                  <a:srgbClr val="FF0000"/>
                </a:solidFill>
              </a:rPr>
              <a:t> a </a:t>
            </a:r>
            <a:r>
              <a:rPr lang="en-US" b="1" dirty="0" err="1">
                <a:ln w="0"/>
                <a:solidFill>
                  <a:srgbClr val="FF0000"/>
                </a:solidFill>
              </a:rPr>
              <a:t>ideia</a:t>
            </a:r>
            <a:r>
              <a:rPr lang="en-US" b="1" dirty="0">
                <a:ln w="0"/>
                <a:solidFill>
                  <a:srgbClr val="FF0000"/>
                </a:solidFill>
              </a:rPr>
              <a:t> de que o comprador da AÇÃO </a:t>
            </a:r>
            <a:r>
              <a:rPr lang="en-US" b="1" dirty="0" err="1">
                <a:ln w="0"/>
                <a:solidFill>
                  <a:srgbClr val="FF0000"/>
                </a:solidFill>
              </a:rPr>
              <a:t>quer</a:t>
            </a:r>
            <a:r>
              <a:rPr lang="en-US" b="1" dirty="0">
                <a:ln w="0"/>
                <a:solidFill>
                  <a:srgbClr val="FF0000"/>
                </a:solidFill>
              </a:rPr>
              <a:t> um </a:t>
            </a:r>
            <a:r>
              <a:rPr lang="en-US" b="1" dirty="0" err="1">
                <a:ln w="0"/>
                <a:solidFill>
                  <a:srgbClr val="FF0000"/>
                </a:solidFill>
              </a:rPr>
              <a:t>retorno</a:t>
            </a:r>
            <a:r>
              <a:rPr lang="en-US" b="1" dirty="0">
                <a:ln w="0"/>
                <a:solidFill>
                  <a:srgbClr val="FF0000"/>
                </a:solidFill>
              </a:rPr>
              <a:t> no </a:t>
            </a:r>
            <a:r>
              <a:rPr lang="en-US" b="1" dirty="0" err="1">
                <a:ln w="0"/>
                <a:solidFill>
                  <a:srgbClr val="FF0000"/>
                </a:solidFill>
              </a:rPr>
              <a:t>preço</a:t>
            </a:r>
            <a:r>
              <a:rPr lang="en-US" b="1" dirty="0">
                <a:ln w="0"/>
                <a:solidFill>
                  <a:srgbClr val="FF0000"/>
                </a:solidFill>
              </a:rPr>
              <a:t> da AÇÃO </a:t>
            </a:r>
            <a:r>
              <a:rPr lang="en-US" b="1" dirty="0" err="1">
                <a:ln w="0"/>
                <a:solidFill>
                  <a:srgbClr val="FF0000"/>
                </a:solidFill>
              </a:rPr>
              <a:t>igual</a:t>
            </a:r>
            <a:r>
              <a:rPr lang="en-US" b="1" dirty="0">
                <a:ln w="0"/>
                <a:solidFill>
                  <a:srgbClr val="FF0000"/>
                </a:solidFill>
              </a:rPr>
              <a:t> à </a:t>
            </a:r>
            <a:r>
              <a:rPr lang="en-US" b="1" dirty="0">
                <a:ln w="0"/>
                <a:solidFill>
                  <a:srgbClr val="FF0000"/>
                </a:solidFill>
                <a:highlight>
                  <a:srgbClr val="FFFF00"/>
                </a:highlight>
              </a:rPr>
              <a:t>risk-free interest rate</a:t>
            </a:r>
            <a:r>
              <a:rPr lang="en-US" b="1" dirty="0">
                <a:ln w="0"/>
                <a:solidFill>
                  <a:srgbClr val="FF0000"/>
                </a:solidFill>
              </a:rPr>
              <a:t>!!! </a:t>
            </a:r>
          </a:p>
          <a:p>
            <a:pPr algn="ctr"/>
            <a:endParaRPr lang="en-US" b="1" dirty="0">
              <a:ln w="0"/>
              <a:solidFill>
                <a:srgbClr val="FF0000"/>
              </a:solidFill>
            </a:endParaRPr>
          </a:p>
          <a:p>
            <a:pPr algn="ctr"/>
            <a:r>
              <a:rPr lang="en-US" b="1" dirty="0" err="1">
                <a:ln w="0"/>
                <a:solidFill>
                  <a:srgbClr val="FF0000"/>
                </a:solidFill>
              </a:rPr>
              <a:t>Então</a:t>
            </a:r>
            <a:r>
              <a:rPr lang="en-US" b="1" dirty="0">
                <a:ln w="0"/>
                <a:solidFill>
                  <a:srgbClr val="FF0000"/>
                </a:solidFill>
              </a:rPr>
              <a:t> se a </a:t>
            </a:r>
            <a:r>
              <a:rPr lang="en-US" b="1" dirty="0" err="1">
                <a:ln w="0"/>
                <a:solidFill>
                  <a:srgbClr val="FF0000"/>
                </a:solidFill>
              </a:rPr>
              <a:t>ação</a:t>
            </a:r>
            <a:r>
              <a:rPr lang="en-US" b="1" dirty="0">
                <a:ln w="0"/>
                <a:solidFill>
                  <a:srgbClr val="FF0000"/>
                </a:solidFill>
              </a:rPr>
              <a:t> </a:t>
            </a:r>
            <a:r>
              <a:rPr lang="en-US" b="1" dirty="0" err="1">
                <a:ln w="0"/>
                <a:solidFill>
                  <a:srgbClr val="FF0000"/>
                </a:solidFill>
              </a:rPr>
              <a:t>pode</a:t>
            </a:r>
            <a:r>
              <a:rPr lang="en-US" b="1" dirty="0">
                <a:ln w="0"/>
                <a:solidFill>
                  <a:srgbClr val="FF0000"/>
                </a:solidFill>
              </a:rPr>
              <a:t> </a:t>
            </a:r>
            <a:r>
              <a:rPr lang="en-US" b="1" dirty="0" err="1">
                <a:ln w="0"/>
                <a:solidFill>
                  <a:srgbClr val="FF0000"/>
                </a:solidFill>
              </a:rPr>
              <a:t>ter</a:t>
            </a:r>
            <a:r>
              <a:rPr lang="en-US" b="1" dirty="0">
                <a:ln w="0"/>
                <a:solidFill>
                  <a:srgbClr val="FF0000"/>
                </a:solidFill>
              </a:rPr>
              <a:t> </a:t>
            </a:r>
            <a:r>
              <a:rPr lang="en-US" b="1" dirty="0" err="1">
                <a:ln w="0"/>
                <a:solidFill>
                  <a:srgbClr val="FF0000"/>
                </a:solidFill>
              </a:rPr>
              <a:t>somente</a:t>
            </a:r>
            <a:r>
              <a:rPr lang="en-US" b="1" dirty="0">
                <a:ln w="0"/>
                <a:solidFill>
                  <a:srgbClr val="FF0000"/>
                </a:solidFill>
              </a:rPr>
              <a:t> </a:t>
            </a:r>
            <a:r>
              <a:rPr lang="en-US" b="1" dirty="0" err="1">
                <a:ln w="0"/>
                <a:solidFill>
                  <a:srgbClr val="FF0000"/>
                </a:solidFill>
              </a:rPr>
              <a:t>dois</a:t>
            </a:r>
            <a:r>
              <a:rPr lang="en-US" b="1" dirty="0">
                <a:ln w="0"/>
                <a:solidFill>
                  <a:srgbClr val="FF0000"/>
                </a:solidFill>
              </a:rPr>
              <a:t> </a:t>
            </a:r>
            <a:r>
              <a:rPr lang="en-US" b="1" dirty="0" err="1">
                <a:ln w="0"/>
                <a:solidFill>
                  <a:srgbClr val="FF0000"/>
                </a:solidFill>
              </a:rPr>
              <a:t>movimentos</a:t>
            </a:r>
            <a:r>
              <a:rPr lang="en-US" b="1" dirty="0">
                <a:ln w="0"/>
                <a:solidFill>
                  <a:srgbClr val="FF0000"/>
                </a:solidFill>
              </a:rPr>
              <a:t> </a:t>
            </a:r>
            <a:r>
              <a:rPr lang="en-US" b="1" dirty="0" err="1">
                <a:ln w="0"/>
                <a:solidFill>
                  <a:srgbClr val="FF0000"/>
                </a:solidFill>
              </a:rPr>
              <a:t>possíveis</a:t>
            </a:r>
            <a:r>
              <a:rPr lang="en-US" b="1" dirty="0">
                <a:ln w="0"/>
                <a:solidFill>
                  <a:srgbClr val="FF0000"/>
                </a:solidFill>
              </a:rPr>
              <a:t>, </a:t>
            </a:r>
            <a:r>
              <a:rPr lang="en-US" b="1" dirty="0" err="1">
                <a:ln w="0"/>
                <a:solidFill>
                  <a:srgbClr val="FF0000"/>
                </a:solidFill>
              </a:rPr>
              <a:t>quais</a:t>
            </a:r>
            <a:r>
              <a:rPr lang="en-US" b="1" dirty="0">
                <a:ln w="0"/>
                <a:solidFill>
                  <a:srgbClr val="FF0000"/>
                </a:solidFill>
              </a:rPr>
              <a:t> </a:t>
            </a:r>
            <a:r>
              <a:rPr lang="en-US" b="1" dirty="0" err="1">
                <a:ln w="0"/>
                <a:solidFill>
                  <a:srgbClr val="FF0000"/>
                </a:solidFill>
              </a:rPr>
              <a:t>sejam</a:t>
            </a:r>
            <a:r>
              <a:rPr lang="en-US" b="1" dirty="0">
                <a:ln w="0"/>
                <a:solidFill>
                  <a:srgbClr val="FF0000"/>
                </a:solidFill>
              </a:rPr>
              <a:t>, +17.09% e -14.6% </a:t>
            </a:r>
            <a:r>
              <a:rPr lang="en-US" b="1" dirty="0" err="1">
                <a:ln w="0"/>
                <a:solidFill>
                  <a:srgbClr val="FF0000"/>
                </a:solidFill>
              </a:rPr>
              <a:t>em</a:t>
            </a:r>
            <a:r>
              <a:rPr lang="en-US" b="1" dirty="0">
                <a:ln w="0"/>
                <a:solidFill>
                  <a:srgbClr val="FF0000"/>
                </a:solidFill>
              </a:rPr>
              <a:t> </a:t>
            </a:r>
            <a:r>
              <a:rPr lang="en-US" b="1" dirty="0" err="1">
                <a:ln w="0"/>
                <a:solidFill>
                  <a:srgbClr val="FF0000"/>
                </a:solidFill>
              </a:rPr>
              <a:t>três</a:t>
            </a:r>
            <a:r>
              <a:rPr lang="en-US" b="1" dirty="0">
                <a:ln w="0"/>
                <a:solidFill>
                  <a:srgbClr val="FF0000"/>
                </a:solidFill>
              </a:rPr>
              <a:t> </a:t>
            </a:r>
            <a:r>
              <a:rPr lang="en-US" b="1" dirty="0" err="1">
                <a:ln w="0"/>
                <a:solidFill>
                  <a:srgbClr val="FF0000"/>
                </a:solidFill>
              </a:rPr>
              <a:t>meses</a:t>
            </a:r>
            <a:r>
              <a:rPr lang="en-US" b="1" dirty="0">
                <a:ln w="0"/>
                <a:solidFill>
                  <a:srgbClr val="FF0000"/>
                </a:solidFill>
              </a:rPr>
              <a:t>, logo… o valor </a:t>
            </a:r>
            <a:r>
              <a:rPr lang="en-US" b="1" dirty="0" err="1">
                <a:ln w="0"/>
                <a:solidFill>
                  <a:srgbClr val="FF0000"/>
                </a:solidFill>
              </a:rPr>
              <a:t>esperado</a:t>
            </a:r>
            <a:r>
              <a:rPr lang="en-US" b="1" dirty="0">
                <a:ln w="0"/>
                <a:solidFill>
                  <a:srgbClr val="FF0000"/>
                </a:solidFill>
              </a:rPr>
              <a:t> do </a:t>
            </a:r>
            <a:r>
              <a:rPr lang="en-US" b="1" dirty="0" err="1">
                <a:ln w="0"/>
                <a:solidFill>
                  <a:srgbClr val="FF0000"/>
                </a:solidFill>
              </a:rPr>
              <a:t>retorno</a:t>
            </a:r>
            <a:r>
              <a:rPr lang="en-US" b="1" dirty="0">
                <a:ln w="0"/>
                <a:solidFill>
                  <a:srgbClr val="FF0000"/>
                </a:solidFill>
              </a:rPr>
              <a:t> da </a:t>
            </a:r>
            <a:r>
              <a:rPr lang="en-US" b="1" dirty="0" err="1">
                <a:ln w="0"/>
                <a:solidFill>
                  <a:srgbClr val="FF0000"/>
                </a:solidFill>
              </a:rPr>
              <a:t>ação</a:t>
            </a:r>
            <a:r>
              <a:rPr lang="en-US" b="1" dirty="0">
                <a:ln w="0"/>
                <a:solidFill>
                  <a:srgbClr val="FF0000"/>
                </a:solidFill>
              </a:rPr>
              <a:t> </a:t>
            </a:r>
            <a:r>
              <a:rPr lang="en-US" b="1" dirty="0" err="1">
                <a:ln w="0"/>
                <a:solidFill>
                  <a:srgbClr val="FF0000"/>
                </a:solidFill>
              </a:rPr>
              <a:t>tem</a:t>
            </a:r>
            <a:r>
              <a:rPr lang="en-US" b="1" dirty="0">
                <a:ln w="0"/>
                <a:solidFill>
                  <a:srgbClr val="FF0000"/>
                </a:solidFill>
              </a:rPr>
              <a:t> que ser </a:t>
            </a:r>
            <a:r>
              <a:rPr lang="en-US" b="1" dirty="0" err="1">
                <a:ln w="0"/>
                <a:solidFill>
                  <a:srgbClr val="FF0000"/>
                </a:solidFill>
              </a:rPr>
              <a:t>igual</a:t>
            </a:r>
            <a:r>
              <a:rPr lang="en-US" b="1" dirty="0">
                <a:ln w="0"/>
                <a:solidFill>
                  <a:srgbClr val="FF0000"/>
                </a:solidFill>
              </a:rPr>
              <a:t> à </a:t>
            </a:r>
            <a:r>
              <a:rPr lang="en-US" b="1" dirty="0">
                <a:ln w="0"/>
                <a:solidFill>
                  <a:srgbClr val="FF0000"/>
                </a:solidFill>
                <a:highlight>
                  <a:srgbClr val="FFFF00"/>
                </a:highlight>
              </a:rPr>
              <a:t>risk-free interest rate</a:t>
            </a:r>
            <a:r>
              <a:rPr lang="en-US" b="1" dirty="0">
                <a:ln w="0"/>
                <a:solidFill>
                  <a:srgbClr val="FF0000"/>
                </a:solidFill>
              </a:rPr>
              <a:t>!!!</a:t>
            </a:r>
          </a:p>
          <a:p>
            <a:pPr algn="ctr"/>
            <a:endParaRPr lang="en-US" b="1" dirty="0">
              <a:ln w="0"/>
              <a:solidFill>
                <a:srgbClr val="FF0000"/>
              </a:solidFill>
            </a:endParaRPr>
          </a:p>
          <a:p>
            <a:pPr algn="ctr"/>
            <a:r>
              <a:rPr lang="en-US" b="1" dirty="0">
                <a:ln w="0"/>
                <a:solidFill>
                  <a:srgbClr val="FF0000"/>
                </a:solidFill>
              </a:rPr>
              <a:t>(P * Up) + ((1 – P)* Down) = </a:t>
            </a:r>
            <a:r>
              <a:rPr lang="en-US" b="1" dirty="0" err="1">
                <a:ln w="0"/>
                <a:solidFill>
                  <a:srgbClr val="FF0000"/>
                </a:solidFill>
              </a:rPr>
              <a:t>Risk_free</a:t>
            </a:r>
            <a:endParaRPr lang="en-US" b="1" dirty="0">
              <a:ln w="0"/>
              <a:solidFill>
                <a:srgbClr val="FF0000"/>
              </a:solidFill>
            </a:endParaRPr>
          </a:p>
          <a:p>
            <a:pPr algn="ctr"/>
            <a:endParaRPr lang="en-US" b="1" dirty="0">
              <a:ln w="0"/>
              <a:solidFill>
                <a:srgbClr val="FF0000"/>
              </a:solidFill>
            </a:endParaRPr>
          </a:p>
          <a:p>
            <a:pPr algn="ctr"/>
            <a:r>
              <a:rPr lang="en-US" b="1" dirty="0">
                <a:ln w="0"/>
                <a:solidFill>
                  <a:srgbClr val="FF0000"/>
                </a:solidFill>
              </a:rPr>
              <a:t>(P * (Up - Down)) = </a:t>
            </a:r>
            <a:r>
              <a:rPr lang="en-US" b="1" dirty="0" err="1">
                <a:ln w="0"/>
                <a:solidFill>
                  <a:srgbClr val="FF0000"/>
                </a:solidFill>
              </a:rPr>
              <a:t>Risk_free</a:t>
            </a:r>
            <a:r>
              <a:rPr lang="en-US" b="1" dirty="0">
                <a:ln w="0"/>
                <a:solidFill>
                  <a:srgbClr val="FF0000"/>
                </a:solidFill>
              </a:rPr>
              <a:t> - Down, </a:t>
            </a:r>
            <a:r>
              <a:rPr lang="en-US" b="1" dirty="0" err="1">
                <a:ln w="0"/>
                <a:solidFill>
                  <a:srgbClr val="FF0000"/>
                </a:solidFill>
              </a:rPr>
              <a:t>então</a:t>
            </a:r>
            <a:r>
              <a:rPr lang="en-US" dirty="0">
                <a:ln w="22225">
                  <a:solidFill>
                    <a:schemeClr val="accent2"/>
                  </a:solidFill>
                  <a:prstDash val="solid"/>
                </a:ln>
                <a:solidFill>
                  <a:srgbClr val="FF0000"/>
                </a:solidFill>
              </a:rPr>
              <a:t> </a:t>
            </a:r>
            <a:r>
              <a:rPr lang="en-US" sz="2000" b="1" dirty="0">
                <a:ln w="0"/>
                <a:solidFill>
                  <a:schemeClr val="accent1"/>
                </a:solidFill>
                <a:effectLst>
                  <a:outerShdw blurRad="38100" dist="25400" dir="5400000" algn="ctr" rotWithShape="0">
                    <a:srgbClr val="6E747A">
                      <a:alpha val="43000"/>
                    </a:srgbClr>
                  </a:outerShdw>
                </a:effectLst>
              </a:rPr>
              <a:t>P = (</a:t>
            </a:r>
            <a:r>
              <a:rPr lang="en-US" sz="2000" b="1" dirty="0" err="1">
                <a:ln w="0"/>
                <a:solidFill>
                  <a:schemeClr val="accent1"/>
                </a:solidFill>
                <a:effectLst>
                  <a:outerShdw blurRad="38100" dist="25400" dir="5400000" algn="ctr" rotWithShape="0">
                    <a:srgbClr val="6E747A">
                      <a:alpha val="43000"/>
                    </a:srgbClr>
                  </a:outerShdw>
                </a:effectLst>
              </a:rPr>
              <a:t>Risk_free</a:t>
            </a:r>
            <a:r>
              <a:rPr lang="en-US" sz="2000" b="1" dirty="0">
                <a:ln w="0"/>
                <a:solidFill>
                  <a:schemeClr val="accent1"/>
                </a:solidFill>
                <a:effectLst>
                  <a:outerShdw blurRad="38100" dist="25400" dir="5400000" algn="ctr" rotWithShape="0">
                    <a:srgbClr val="6E747A">
                      <a:alpha val="43000"/>
                    </a:srgbClr>
                  </a:outerShdw>
                </a:effectLst>
              </a:rPr>
              <a:t> - Down) / (Up - Down)</a:t>
            </a:r>
            <a:endParaRPr lang="en-US" b="1" dirty="0">
              <a:ln w="22225">
                <a:solidFill>
                  <a:schemeClr val="accent2"/>
                </a:solidFill>
                <a:prstDash val="solid"/>
              </a:ln>
              <a:solidFill>
                <a:srgbClr val="0070C0"/>
              </a:solidFill>
            </a:endParaRPr>
          </a:p>
        </p:txBody>
      </p:sp>
      <p:pic>
        <p:nvPicPr>
          <p:cNvPr id="2" name="Picture 1">
            <a:extLst>
              <a:ext uri="{FF2B5EF4-FFF2-40B4-BE49-F238E27FC236}">
                <a16:creationId xmlns:a16="http://schemas.microsoft.com/office/drawing/2014/main" id="{F3FF4791-5145-4742-B833-EAF8AEA14A00}"/>
              </a:ext>
            </a:extLst>
          </p:cNvPr>
          <p:cNvPicPr>
            <a:picLocks noChangeAspect="1"/>
          </p:cNvPicPr>
          <p:nvPr/>
        </p:nvPicPr>
        <p:blipFill>
          <a:blip r:embed="rId2"/>
          <a:stretch>
            <a:fillRect/>
          </a:stretch>
        </p:blipFill>
        <p:spPr>
          <a:xfrm>
            <a:off x="1841737" y="3528606"/>
            <a:ext cx="8508526" cy="3206510"/>
          </a:xfrm>
          <a:prstGeom prst="rect">
            <a:avLst/>
          </a:prstGeom>
          <a:ln w="19050">
            <a:solidFill>
              <a:srgbClr val="0070C0"/>
            </a:solidFill>
          </a:ln>
        </p:spPr>
      </p:pic>
      <p:sp>
        <p:nvSpPr>
          <p:cNvPr id="4" name="Rectangle 3">
            <a:extLst>
              <a:ext uri="{FF2B5EF4-FFF2-40B4-BE49-F238E27FC236}">
                <a16:creationId xmlns:a16="http://schemas.microsoft.com/office/drawing/2014/main" id="{F7132BAB-DD86-4428-9F7E-BFD37BA41F89}"/>
              </a:ext>
            </a:extLst>
          </p:cNvPr>
          <p:cNvSpPr/>
          <p:nvPr/>
        </p:nvSpPr>
        <p:spPr>
          <a:xfrm>
            <a:off x="468197" y="122884"/>
            <a:ext cx="11255605" cy="523220"/>
          </a:xfrm>
          <a:prstGeom prst="rect">
            <a:avLst/>
          </a:prstGeom>
          <a:solidFill>
            <a:schemeClr val="accent6">
              <a:lumMod val="20000"/>
              <a:lumOff val="80000"/>
              <a:alpha val="97000"/>
            </a:schemeClr>
          </a:solidFill>
          <a:ln w="19050">
            <a:solidFill>
              <a:srgbClr val="FF0000"/>
            </a:solidFill>
          </a:ln>
        </p:spPr>
        <p:txBody>
          <a:bodyPr wrap="square" lIns="91440" tIns="45720" rIns="91440" bIns="45720">
            <a:spAutoFit/>
          </a:bodyPr>
          <a:lstStyle/>
          <a:p>
            <a:pPr algn="just"/>
            <a:r>
              <a:rPr lang="en-US" sz="2800" dirty="0">
                <a:ln w="0"/>
                <a:solidFill>
                  <a:schemeClr val="accent1"/>
                </a:solidFill>
                <a:effectLst>
                  <a:outerShdw blurRad="38100" dist="25400" dir="5400000" algn="ctr" rotWithShape="0">
                    <a:srgbClr val="6E747A">
                      <a:alpha val="43000"/>
                    </a:srgbClr>
                  </a:outerShdw>
                </a:effectLst>
              </a:rPr>
              <a:t>O </a:t>
            </a:r>
            <a:r>
              <a:rPr lang="en-US" sz="2800" dirty="0" err="1">
                <a:ln w="0"/>
                <a:solidFill>
                  <a:schemeClr val="accent1"/>
                </a:solidFill>
                <a:effectLst>
                  <a:outerShdw blurRad="38100" dist="25400" dir="5400000" algn="ctr" rotWithShape="0">
                    <a:srgbClr val="6E747A">
                      <a:alpha val="43000"/>
                    </a:srgbClr>
                  </a:outerShdw>
                </a:effectLst>
              </a:rPr>
              <a:t>quê</a:t>
            </a:r>
            <a:r>
              <a:rPr lang="en-US" sz="2800" dirty="0">
                <a:ln w="0"/>
                <a:solidFill>
                  <a:schemeClr val="accent1"/>
                </a:solidFill>
                <a:effectLst>
                  <a:outerShdw blurRad="38100" dist="25400" dir="5400000" algn="ctr" rotWithShape="0">
                    <a:srgbClr val="6E747A">
                      <a:alpha val="43000"/>
                    </a:srgbClr>
                  </a:outerShdw>
                </a:effectLst>
              </a:rPr>
              <a:t> </a:t>
            </a:r>
            <a:r>
              <a:rPr lang="en-US" sz="2800" dirty="0" err="1">
                <a:ln w="0"/>
                <a:solidFill>
                  <a:schemeClr val="accent1"/>
                </a:solidFill>
                <a:effectLst>
                  <a:outerShdw blurRad="38100" dist="25400" dir="5400000" algn="ctr" rotWithShape="0">
                    <a:srgbClr val="6E747A">
                      <a:alpha val="43000"/>
                    </a:srgbClr>
                  </a:outerShdw>
                </a:effectLst>
              </a:rPr>
              <a:t>está</a:t>
            </a:r>
            <a:r>
              <a:rPr lang="en-US" sz="2800" dirty="0">
                <a:ln w="0"/>
                <a:solidFill>
                  <a:schemeClr val="accent1"/>
                </a:solidFill>
                <a:effectLst>
                  <a:outerShdw blurRad="38100" dist="25400" dir="5400000" algn="ctr" rotWithShape="0">
                    <a:srgbClr val="6E747A">
                      <a:alpha val="43000"/>
                    </a:srgbClr>
                  </a:outerShdw>
                </a:effectLst>
              </a:rPr>
              <a:t> por </a:t>
            </a:r>
            <a:r>
              <a:rPr lang="en-US" sz="2800" dirty="0" err="1">
                <a:ln w="0"/>
                <a:solidFill>
                  <a:schemeClr val="accent1"/>
                </a:solidFill>
                <a:effectLst>
                  <a:outerShdw blurRad="38100" dist="25400" dir="5400000" algn="ctr" rotWithShape="0">
                    <a:srgbClr val="6E747A">
                      <a:alpha val="43000"/>
                    </a:srgbClr>
                  </a:outerShdw>
                </a:effectLst>
              </a:rPr>
              <a:t>trás</a:t>
            </a:r>
            <a:r>
              <a:rPr lang="en-US" sz="2800" dirty="0">
                <a:ln w="0"/>
                <a:solidFill>
                  <a:schemeClr val="accent1"/>
                </a:solidFill>
                <a:effectLst>
                  <a:outerShdw blurRad="38100" dist="25400" dir="5400000" algn="ctr" rotWithShape="0">
                    <a:srgbClr val="6E747A">
                      <a:alpha val="43000"/>
                    </a:srgbClr>
                  </a:outerShdw>
                </a:effectLst>
              </a:rPr>
              <a:t> da </a:t>
            </a:r>
            <a:r>
              <a:rPr lang="en-US" sz="2800" b="1" dirty="0">
                <a:ln w="0"/>
                <a:solidFill>
                  <a:schemeClr val="accent1"/>
                </a:solidFill>
                <a:effectLst>
                  <a:outerShdw blurRad="38100" dist="25400" dir="5400000" algn="ctr" rotWithShape="0">
                    <a:srgbClr val="6E747A">
                      <a:alpha val="43000"/>
                    </a:srgbClr>
                  </a:outerShdw>
                </a:effectLst>
              </a:rPr>
              <a:t>The Risk-Neutral Probability of a Rise in Value</a:t>
            </a:r>
            <a:r>
              <a:rPr lang="en-US" sz="2800" dirty="0">
                <a:ln w="0"/>
                <a:solidFill>
                  <a:schemeClr val="accent1"/>
                </a:solidFill>
                <a:effectLst>
                  <a:outerShdw blurRad="38100" dist="25400" dir="5400000" algn="ctr" rotWithShape="0">
                    <a:srgbClr val="6E747A">
                      <a:alpha val="43000"/>
                    </a:srgbClr>
                  </a:outerShdw>
                </a:effectLst>
              </a:rPr>
              <a:t>???</a:t>
            </a:r>
          </a:p>
        </p:txBody>
      </p:sp>
      <p:sp>
        <p:nvSpPr>
          <p:cNvPr id="5" name="Rectangle 4">
            <a:extLst>
              <a:ext uri="{FF2B5EF4-FFF2-40B4-BE49-F238E27FC236}">
                <a16:creationId xmlns:a16="http://schemas.microsoft.com/office/drawing/2014/main" id="{4F03B643-4381-4FA0-B7B8-93F1B855C6D8}"/>
              </a:ext>
            </a:extLst>
          </p:cNvPr>
          <p:cNvSpPr/>
          <p:nvPr/>
        </p:nvSpPr>
        <p:spPr>
          <a:xfrm>
            <a:off x="3808009" y="144110"/>
            <a:ext cx="6727911" cy="48076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8197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3B07F1-6DA6-424C-80A8-65868A1A126B}"/>
              </a:ext>
            </a:extLst>
          </p:cNvPr>
          <p:cNvSpPr/>
          <p:nvPr/>
        </p:nvSpPr>
        <p:spPr>
          <a:xfrm>
            <a:off x="255305" y="221655"/>
            <a:ext cx="11681390" cy="3231654"/>
          </a:xfrm>
          <a:prstGeom prst="rect">
            <a:avLst/>
          </a:prstGeom>
          <a:noFill/>
          <a:ln>
            <a:solidFill>
              <a:srgbClr val="0070C0"/>
            </a:solidFill>
          </a:ln>
        </p:spPr>
        <p:txBody>
          <a:bodyPr wrap="square" lIns="91440" tIns="45720" rIns="91440" bIns="45720">
            <a:spAutoFit/>
          </a:bodyPr>
          <a:lstStyle/>
          <a:p>
            <a:pPr algn="just"/>
            <a:r>
              <a:rPr lang="en-US" sz="2000" b="1" dirty="0">
                <a:ln w="0"/>
                <a:solidFill>
                  <a:srgbClr val="FF0000"/>
                </a:solidFill>
              </a:rPr>
              <a:t>O </a:t>
            </a:r>
            <a:r>
              <a:rPr lang="en-US" sz="2000" b="1" dirty="0" err="1">
                <a:ln w="0"/>
                <a:solidFill>
                  <a:srgbClr val="FF0000"/>
                </a:solidFill>
              </a:rPr>
              <a:t>quê</a:t>
            </a:r>
            <a:r>
              <a:rPr lang="en-US" sz="2000" b="1" dirty="0">
                <a:ln w="0"/>
                <a:solidFill>
                  <a:srgbClr val="FF0000"/>
                </a:solidFill>
              </a:rPr>
              <a:t> </a:t>
            </a:r>
            <a:r>
              <a:rPr lang="en-US" sz="2000" b="1" dirty="0" err="1">
                <a:ln w="0"/>
                <a:solidFill>
                  <a:srgbClr val="FF0000"/>
                </a:solidFill>
              </a:rPr>
              <a:t>está</a:t>
            </a:r>
            <a:r>
              <a:rPr lang="en-US" sz="2000" b="1" dirty="0">
                <a:ln w="0"/>
                <a:solidFill>
                  <a:srgbClr val="FF0000"/>
                </a:solidFill>
              </a:rPr>
              <a:t> por </a:t>
            </a:r>
            <a:r>
              <a:rPr lang="en-US" sz="2000" b="1" dirty="0" err="1">
                <a:ln w="0"/>
                <a:solidFill>
                  <a:srgbClr val="FF0000"/>
                </a:solidFill>
              </a:rPr>
              <a:t>trás</a:t>
            </a:r>
            <a:r>
              <a:rPr lang="en-US" sz="2000" b="1" dirty="0">
                <a:ln w="0"/>
                <a:solidFill>
                  <a:srgbClr val="FF0000"/>
                </a:solidFill>
              </a:rPr>
              <a:t> da The Risk-Neutral Probability of a Rise in Value???</a:t>
            </a:r>
          </a:p>
          <a:p>
            <a:pPr algn="just"/>
            <a:endParaRPr lang="en-US" sz="2000" b="1" dirty="0">
              <a:ln w="0"/>
              <a:solidFill>
                <a:srgbClr val="FF0000"/>
              </a:solidFill>
            </a:endParaRPr>
          </a:p>
          <a:p>
            <a:pPr algn="just"/>
            <a:r>
              <a:rPr lang="en-US" sz="2000" b="1" dirty="0">
                <a:ln w="0"/>
                <a:solidFill>
                  <a:srgbClr val="FF0000"/>
                </a:solidFill>
              </a:rPr>
              <a:t>É </a:t>
            </a:r>
            <a:r>
              <a:rPr lang="en-US" sz="2000" b="1" dirty="0" err="1">
                <a:ln w="0"/>
                <a:solidFill>
                  <a:srgbClr val="FF0000"/>
                </a:solidFill>
              </a:rPr>
              <a:t>exatamente</a:t>
            </a:r>
            <a:r>
              <a:rPr lang="en-US" sz="2000" b="1" dirty="0">
                <a:ln w="0"/>
                <a:solidFill>
                  <a:srgbClr val="FF0000"/>
                </a:solidFill>
              </a:rPr>
              <a:t> a </a:t>
            </a:r>
            <a:r>
              <a:rPr lang="en-US" sz="2000" b="1" dirty="0" err="1">
                <a:ln w="0"/>
                <a:solidFill>
                  <a:srgbClr val="FF0000"/>
                </a:solidFill>
              </a:rPr>
              <a:t>ideia</a:t>
            </a:r>
            <a:r>
              <a:rPr lang="en-US" sz="2000" b="1" dirty="0">
                <a:ln w="0"/>
                <a:solidFill>
                  <a:srgbClr val="FF0000"/>
                </a:solidFill>
              </a:rPr>
              <a:t> de que o comprador da AÇÃO </a:t>
            </a:r>
            <a:r>
              <a:rPr lang="en-US" sz="2000" b="1" dirty="0" err="1">
                <a:ln w="0"/>
                <a:solidFill>
                  <a:srgbClr val="FF0000"/>
                </a:solidFill>
              </a:rPr>
              <a:t>quer</a:t>
            </a:r>
            <a:r>
              <a:rPr lang="en-US" sz="2000" b="1" dirty="0">
                <a:ln w="0"/>
                <a:solidFill>
                  <a:srgbClr val="FF0000"/>
                </a:solidFill>
              </a:rPr>
              <a:t> um </a:t>
            </a:r>
            <a:r>
              <a:rPr lang="en-US" sz="2000" b="1" dirty="0" err="1">
                <a:ln w="0"/>
                <a:solidFill>
                  <a:srgbClr val="FF0000"/>
                </a:solidFill>
              </a:rPr>
              <a:t>retorno</a:t>
            </a:r>
            <a:r>
              <a:rPr lang="en-US" sz="2000" b="1" dirty="0">
                <a:ln w="0"/>
                <a:solidFill>
                  <a:srgbClr val="FF0000"/>
                </a:solidFill>
              </a:rPr>
              <a:t> no </a:t>
            </a:r>
            <a:r>
              <a:rPr lang="en-US" sz="2000" b="1" dirty="0" err="1">
                <a:ln w="0"/>
                <a:solidFill>
                  <a:srgbClr val="FF0000"/>
                </a:solidFill>
              </a:rPr>
              <a:t>preço</a:t>
            </a:r>
            <a:r>
              <a:rPr lang="en-US" sz="2000" b="1" dirty="0">
                <a:ln w="0"/>
                <a:solidFill>
                  <a:srgbClr val="FF0000"/>
                </a:solidFill>
              </a:rPr>
              <a:t> da AÇÃO </a:t>
            </a:r>
            <a:r>
              <a:rPr lang="en-US" sz="2000" b="1" dirty="0" err="1">
                <a:ln w="0"/>
                <a:solidFill>
                  <a:srgbClr val="FF0000"/>
                </a:solidFill>
              </a:rPr>
              <a:t>igual</a:t>
            </a:r>
            <a:r>
              <a:rPr lang="en-US" sz="2000" b="1" dirty="0">
                <a:ln w="0"/>
                <a:solidFill>
                  <a:srgbClr val="FF0000"/>
                </a:solidFill>
              </a:rPr>
              <a:t> à risk-free interest rate!!! </a:t>
            </a:r>
            <a:r>
              <a:rPr lang="en-US" sz="2000" b="1" dirty="0" err="1">
                <a:ln w="0"/>
                <a:solidFill>
                  <a:srgbClr val="FF0000"/>
                </a:solidFill>
              </a:rPr>
              <a:t>Então</a:t>
            </a:r>
            <a:r>
              <a:rPr lang="en-US" sz="2000" b="1" dirty="0">
                <a:ln w="0"/>
                <a:solidFill>
                  <a:srgbClr val="FF0000"/>
                </a:solidFill>
              </a:rPr>
              <a:t> se a </a:t>
            </a:r>
            <a:r>
              <a:rPr lang="en-US" sz="2000" b="1" dirty="0" err="1">
                <a:ln w="0"/>
                <a:solidFill>
                  <a:srgbClr val="FF0000"/>
                </a:solidFill>
              </a:rPr>
              <a:t>ação</a:t>
            </a:r>
            <a:r>
              <a:rPr lang="en-US" sz="2000" b="1" dirty="0">
                <a:ln w="0"/>
                <a:solidFill>
                  <a:srgbClr val="FF0000"/>
                </a:solidFill>
              </a:rPr>
              <a:t> </a:t>
            </a:r>
            <a:r>
              <a:rPr lang="en-US" sz="2000" b="1" dirty="0" err="1">
                <a:ln w="0"/>
                <a:solidFill>
                  <a:srgbClr val="FF0000"/>
                </a:solidFill>
              </a:rPr>
              <a:t>pode</a:t>
            </a:r>
            <a:r>
              <a:rPr lang="en-US" sz="2000" b="1" dirty="0">
                <a:ln w="0"/>
                <a:solidFill>
                  <a:srgbClr val="FF0000"/>
                </a:solidFill>
              </a:rPr>
              <a:t> </a:t>
            </a:r>
            <a:r>
              <a:rPr lang="en-US" sz="2000" b="1" dirty="0" err="1">
                <a:ln w="0"/>
                <a:solidFill>
                  <a:srgbClr val="FF0000"/>
                </a:solidFill>
              </a:rPr>
              <a:t>ter</a:t>
            </a:r>
            <a:r>
              <a:rPr lang="en-US" sz="2000" b="1" dirty="0">
                <a:ln w="0"/>
                <a:solidFill>
                  <a:srgbClr val="FF0000"/>
                </a:solidFill>
              </a:rPr>
              <a:t> </a:t>
            </a:r>
            <a:r>
              <a:rPr lang="en-US" sz="2000" b="1" dirty="0" err="1">
                <a:ln w="0"/>
                <a:solidFill>
                  <a:srgbClr val="FF0000"/>
                </a:solidFill>
              </a:rPr>
              <a:t>somente</a:t>
            </a:r>
            <a:r>
              <a:rPr lang="en-US" sz="2000" b="1" dirty="0">
                <a:ln w="0"/>
                <a:solidFill>
                  <a:srgbClr val="FF0000"/>
                </a:solidFill>
              </a:rPr>
              <a:t> </a:t>
            </a:r>
            <a:r>
              <a:rPr lang="en-US" sz="2000" b="1" dirty="0" err="1">
                <a:ln w="0"/>
                <a:solidFill>
                  <a:srgbClr val="FF0000"/>
                </a:solidFill>
              </a:rPr>
              <a:t>dois</a:t>
            </a:r>
            <a:r>
              <a:rPr lang="en-US" sz="2000" b="1" dirty="0">
                <a:ln w="0"/>
                <a:solidFill>
                  <a:srgbClr val="FF0000"/>
                </a:solidFill>
              </a:rPr>
              <a:t> </a:t>
            </a:r>
            <a:r>
              <a:rPr lang="en-US" sz="2000" b="1" dirty="0" err="1">
                <a:ln w="0"/>
                <a:solidFill>
                  <a:srgbClr val="FF0000"/>
                </a:solidFill>
              </a:rPr>
              <a:t>movimentos</a:t>
            </a:r>
            <a:r>
              <a:rPr lang="en-US" sz="2000" b="1" dirty="0">
                <a:ln w="0"/>
                <a:solidFill>
                  <a:srgbClr val="FF0000"/>
                </a:solidFill>
              </a:rPr>
              <a:t> </a:t>
            </a:r>
            <a:r>
              <a:rPr lang="en-US" sz="2000" b="1" dirty="0" err="1">
                <a:ln w="0"/>
                <a:solidFill>
                  <a:srgbClr val="FF0000"/>
                </a:solidFill>
              </a:rPr>
              <a:t>possíveis</a:t>
            </a:r>
            <a:r>
              <a:rPr lang="en-US" sz="2000" b="1" dirty="0">
                <a:ln w="0"/>
                <a:solidFill>
                  <a:srgbClr val="FF0000"/>
                </a:solidFill>
              </a:rPr>
              <a:t>, </a:t>
            </a:r>
            <a:r>
              <a:rPr lang="en-US" sz="2000" b="1" dirty="0" err="1">
                <a:ln w="0"/>
                <a:solidFill>
                  <a:srgbClr val="FF0000"/>
                </a:solidFill>
              </a:rPr>
              <a:t>quais</a:t>
            </a:r>
            <a:r>
              <a:rPr lang="en-US" sz="2000" b="1" dirty="0">
                <a:ln w="0"/>
                <a:solidFill>
                  <a:srgbClr val="FF0000"/>
                </a:solidFill>
              </a:rPr>
              <a:t> </a:t>
            </a:r>
            <a:r>
              <a:rPr lang="en-US" sz="2000" b="1" dirty="0" err="1">
                <a:ln w="0"/>
                <a:solidFill>
                  <a:srgbClr val="FF0000"/>
                </a:solidFill>
              </a:rPr>
              <a:t>sejam</a:t>
            </a:r>
            <a:r>
              <a:rPr lang="en-US" sz="2000" b="1" dirty="0">
                <a:ln w="0"/>
                <a:solidFill>
                  <a:srgbClr val="FF0000"/>
                </a:solidFill>
              </a:rPr>
              <a:t>, +17.09% e -14.6% </a:t>
            </a:r>
            <a:r>
              <a:rPr lang="en-US" sz="2000" b="1" dirty="0" err="1">
                <a:ln w="0"/>
                <a:solidFill>
                  <a:srgbClr val="FF0000"/>
                </a:solidFill>
              </a:rPr>
              <a:t>em</a:t>
            </a:r>
            <a:r>
              <a:rPr lang="en-US" sz="2000" b="1" dirty="0">
                <a:ln w="0"/>
                <a:solidFill>
                  <a:srgbClr val="FF0000"/>
                </a:solidFill>
              </a:rPr>
              <a:t> </a:t>
            </a:r>
            <a:r>
              <a:rPr lang="en-US" sz="2000" b="1" dirty="0" err="1">
                <a:ln w="0"/>
                <a:solidFill>
                  <a:srgbClr val="FF0000"/>
                </a:solidFill>
              </a:rPr>
              <a:t>três</a:t>
            </a:r>
            <a:r>
              <a:rPr lang="en-US" sz="2000" b="1" dirty="0">
                <a:ln w="0"/>
                <a:solidFill>
                  <a:srgbClr val="FF0000"/>
                </a:solidFill>
              </a:rPr>
              <a:t> </a:t>
            </a:r>
            <a:r>
              <a:rPr lang="en-US" sz="2000" b="1" dirty="0" err="1">
                <a:ln w="0"/>
                <a:solidFill>
                  <a:srgbClr val="FF0000"/>
                </a:solidFill>
              </a:rPr>
              <a:t>meses</a:t>
            </a:r>
            <a:r>
              <a:rPr lang="en-US" sz="2000" b="1" dirty="0">
                <a:ln w="0"/>
                <a:solidFill>
                  <a:srgbClr val="FF0000"/>
                </a:solidFill>
              </a:rPr>
              <a:t>, logo…</a:t>
            </a:r>
          </a:p>
          <a:p>
            <a:pPr algn="just"/>
            <a:endParaRPr lang="en-US" sz="2000" b="1" dirty="0">
              <a:ln w="0"/>
              <a:solidFill>
                <a:srgbClr val="FF0000"/>
              </a:solidFill>
            </a:endParaRPr>
          </a:p>
          <a:p>
            <a:pPr algn="just"/>
            <a:r>
              <a:rPr lang="en-US" sz="2000" b="1" dirty="0">
                <a:ln w="0"/>
                <a:solidFill>
                  <a:srgbClr val="FF0000"/>
                </a:solidFill>
              </a:rPr>
              <a:t>(P * Up) + ((1 – P)* Down) = </a:t>
            </a:r>
            <a:r>
              <a:rPr lang="en-US" sz="2000" b="1" dirty="0" err="1">
                <a:ln w="0"/>
                <a:solidFill>
                  <a:srgbClr val="FF0000"/>
                </a:solidFill>
              </a:rPr>
              <a:t>Risk_free</a:t>
            </a:r>
            <a:endParaRPr lang="en-US" sz="2000" b="1" dirty="0">
              <a:ln w="0"/>
              <a:solidFill>
                <a:srgbClr val="FF0000"/>
              </a:solidFill>
            </a:endParaRPr>
          </a:p>
          <a:p>
            <a:pPr algn="just"/>
            <a:endParaRPr lang="en-US" sz="2000" b="1" dirty="0">
              <a:ln w="0"/>
              <a:solidFill>
                <a:srgbClr val="FF0000"/>
              </a:solidFill>
            </a:endParaRPr>
          </a:p>
          <a:p>
            <a:pPr algn="just"/>
            <a:r>
              <a:rPr lang="en-US" sz="2000" b="1" dirty="0">
                <a:ln w="0"/>
                <a:solidFill>
                  <a:srgbClr val="FF0000"/>
                </a:solidFill>
              </a:rPr>
              <a:t>(P * (Up - Down)) = </a:t>
            </a:r>
            <a:r>
              <a:rPr lang="en-US" sz="2000" b="1" dirty="0" err="1">
                <a:ln w="0"/>
                <a:solidFill>
                  <a:srgbClr val="FF0000"/>
                </a:solidFill>
              </a:rPr>
              <a:t>Risk_free</a:t>
            </a:r>
            <a:r>
              <a:rPr lang="en-US" sz="2000" b="1" dirty="0">
                <a:ln w="0"/>
                <a:solidFill>
                  <a:srgbClr val="FF0000"/>
                </a:solidFill>
              </a:rPr>
              <a:t> - Down, </a:t>
            </a:r>
            <a:r>
              <a:rPr lang="en-US" sz="2000" b="1" dirty="0" err="1">
                <a:ln w="0"/>
                <a:solidFill>
                  <a:srgbClr val="FF0000"/>
                </a:solidFill>
              </a:rPr>
              <a:t>então</a:t>
            </a:r>
            <a:r>
              <a:rPr lang="en-US" sz="2000" dirty="0">
                <a:ln w="22225">
                  <a:solidFill>
                    <a:schemeClr val="accent2"/>
                  </a:solidFill>
                  <a:prstDash val="solid"/>
                </a:ln>
                <a:solidFill>
                  <a:srgbClr val="FF0000"/>
                </a:solidFill>
              </a:rPr>
              <a:t> </a:t>
            </a:r>
            <a:r>
              <a:rPr lang="en-US" sz="2400" b="1" dirty="0">
                <a:ln w="0"/>
                <a:solidFill>
                  <a:schemeClr val="accent1"/>
                </a:solidFill>
                <a:effectLst>
                  <a:outerShdw blurRad="38100" dist="25400" dir="5400000" algn="ctr" rotWithShape="0">
                    <a:srgbClr val="6E747A">
                      <a:alpha val="43000"/>
                    </a:srgbClr>
                  </a:outerShdw>
                </a:effectLst>
              </a:rPr>
              <a:t>P = (</a:t>
            </a:r>
            <a:r>
              <a:rPr lang="en-US" sz="2400" b="1" dirty="0" err="1">
                <a:ln w="0"/>
                <a:solidFill>
                  <a:schemeClr val="accent1"/>
                </a:solidFill>
                <a:effectLst>
                  <a:outerShdw blurRad="38100" dist="25400" dir="5400000" algn="ctr" rotWithShape="0">
                    <a:srgbClr val="6E747A">
                      <a:alpha val="43000"/>
                    </a:srgbClr>
                  </a:outerShdw>
                </a:effectLst>
              </a:rPr>
              <a:t>Risk_free</a:t>
            </a:r>
            <a:r>
              <a:rPr lang="en-US" sz="2400" b="1" dirty="0">
                <a:ln w="0"/>
                <a:solidFill>
                  <a:schemeClr val="accent1"/>
                </a:solidFill>
                <a:effectLst>
                  <a:outerShdw blurRad="38100" dist="25400" dir="5400000" algn="ctr" rotWithShape="0">
                    <a:srgbClr val="6E747A">
                      <a:alpha val="43000"/>
                    </a:srgbClr>
                  </a:outerShdw>
                </a:effectLst>
              </a:rPr>
              <a:t> - Down) / (Up - Down)</a:t>
            </a:r>
            <a:endParaRPr lang="en-US" sz="2000" b="1" dirty="0">
              <a:ln w="22225">
                <a:solidFill>
                  <a:schemeClr val="accent2"/>
                </a:solidFill>
                <a:prstDash val="solid"/>
              </a:ln>
              <a:solidFill>
                <a:srgbClr val="0070C0"/>
              </a:solidFill>
            </a:endParaRPr>
          </a:p>
          <a:p>
            <a:pPr algn="just"/>
            <a:endParaRPr lang="en-US" sz="2000" cap="none" spc="0" dirty="0">
              <a:ln w="22225">
                <a:solidFill>
                  <a:schemeClr val="accent2"/>
                </a:solidFill>
                <a:prstDash val="solid"/>
              </a:ln>
              <a:solidFill>
                <a:srgbClr val="FF0000"/>
              </a:solidFill>
              <a:effectLst/>
            </a:endParaRPr>
          </a:p>
        </p:txBody>
      </p:sp>
      <p:pic>
        <p:nvPicPr>
          <p:cNvPr id="2" name="Picture 1">
            <a:extLst>
              <a:ext uri="{FF2B5EF4-FFF2-40B4-BE49-F238E27FC236}">
                <a16:creationId xmlns:a16="http://schemas.microsoft.com/office/drawing/2014/main" id="{F3FF4791-5145-4742-B833-EAF8AEA14A00}"/>
              </a:ext>
            </a:extLst>
          </p:cNvPr>
          <p:cNvPicPr>
            <a:picLocks noChangeAspect="1"/>
          </p:cNvPicPr>
          <p:nvPr/>
        </p:nvPicPr>
        <p:blipFill>
          <a:blip r:embed="rId2"/>
          <a:stretch>
            <a:fillRect/>
          </a:stretch>
        </p:blipFill>
        <p:spPr>
          <a:xfrm>
            <a:off x="1408600" y="3325028"/>
            <a:ext cx="9374800" cy="3532972"/>
          </a:xfrm>
          <a:prstGeom prst="rect">
            <a:avLst/>
          </a:prstGeom>
          <a:ln w="19050">
            <a:solidFill>
              <a:srgbClr val="0070C0"/>
            </a:solidFill>
          </a:ln>
        </p:spPr>
      </p:pic>
      <p:sp>
        <p:nvSpPr>
          <p:cNvPr id="4" name="Rectangle 3">
            <a:extLst>
              <a:ext uri="{FF2B5EF4-FFF2-40B4-BE49-F238E27FC236}">
                <a16:creationId xmlns:a16="http://schemas.microsoft.com/office/drawing/2014/main" id="{D6FCB3F4-656E-48DD-BA22-D945EC02F7AD}"/>
              </a:ext>
            </a:extLst>
          </p:cNvPr>
          <p:cNvSpPr/>
          <p:nvPr/>
        </p:nvSpPr>
        <p:spPr>
          <a:xfrm rot="21386396">
            <a:off x="255305" y="2083040"/>
            <a:ext cx="11681389" cy="3108543"/>
          </a:xfrm>
          <a:prstGeom prst="rect">
            <a:avLst/>
          </a:prstGeom>
          <a:solidFill>
            <a:schemeClr val="accent6">
              <a:lumMod val="20000"/>
              <a:lumOff val="80000"/>
              <a:alpha val="97000"/>
            </a:schemeClr>
          </a:solidFill>
          <a:ln w="19050">
            <a:solidFill>
              <a:srgbClr val="FF0000"/>
            </a:solidFill>
          </a:ln>
        </p:spPr>
        <p:txBody>
          <a:bodyPr wrap="square" lIns="91440" tIns="45720" rIns="91440" bIns="45720">
            <a:spAutoFit/>
          </a:bodyPr>
          <a:lstStyle/>
          <a:p>
            <a:pPr algn="just"/>
            <a:r>
              <a:rPr lang="en-US" sz="2800" b="0" cap="none" spc="0" dirty="0" err="1">
                <a:ln w="0"/>
                <a:solidFill>
                  <a:schemeClr val="accent1"/>
                </a:solidFill>
                <a:effectLst>
                  <a:outerShdw blurRad="38100" dist="25400" dir="5400000" algn="ctr" rotWithShape="0">
                    <a:srgbClr val="6E747A">
                      <a:alpha val="43000"/>
                    </a:srgbClr>
                  </a:outerShdw>
                </a:effectLst>
              </a:rPr>
              <a:t>Então</a:t>
            </a:r>
            <a:r>
              <a:rPr lang="en-US" sz="2800" b="0" cap="none" spc="0" dirty="0">
                <a:ln w="0"/>
                <a:solidFill>
                  <a:schemeClr val="accent1"/>
                </a:solidFill>
                <a:effectLst>
                  <a:outerShdw blurRad="38100" dist="25400" dir="5400000" algn="ctr" rotWithShape="0">
                    <a:srgbClr val="6E747A">
                      <a:alpha val="43000"/>
                    </a:srgbClr>
                  </a:outerShdw>
                </a:effectLst>
              </a:rPr>
              <a:t> a </a:t>
            </a:r>
            <a:r>
              <a:rPr lang="en-US" sz="2800" b="0" cap="none" spc="0" dirty="0" err="1">
                <a:ln w="0"/>
                <a:solidFill>
                  <a:schemeClr val="accent1"/>
                </a:solidFill>
                <a:effectLst>
                  <a:outerShdw blurRad="38100" dist="25400" dir="5400000" algn="ctr" rotWithShape="0">
                    <a:srgbClr val="6E747A">
                      <a:alpha val="43000"/>
                    </a:srgbClr>
                  </a:outerShdw>
                </a:effectLst>
              </a:rPr>
              <a:t>ideia</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aqui</a:t>
            </a:r>
            <a:r>
              <a:rPr lang="en-US" sz="2800" b="0" cap="none" spc="0" dirty="0">
                <a:ln w="0"/>
                <a:solidFill>
                  <a:schemeClr val="accent1"/>
                </a:solidFill>
                <a:effectLst>
                  <a:outerShdw blurRad="38100" dist="25400" dir="5400000" algn="ctr" rotWithShape="0">
                    <a:srgbClr val="6E747A">
                      <a:alpha val="43000"/>
                    </a:srgbClr>
                  </a:outerShdw>
                </a:effectLst>
              </a:rPr>
              <a:t> é que o </a:t>
            </a:r>
            <a:r>
              <a:rPr lang="en-US" sz="2800" b="0" cap="none" spc="0" dirty="0" err="1">
                <a:ln w="0"/>
                <a:solidFill>
                  <a:schemeClr val="accent1"/>
                </a:solidFill>
                <a:effectLst>
                  <a:outerShdw blurRad="38100" dist="25400" dir="5400000" algn="ctr" rotWithShape="0">
                    <a:srgbClr val="6E747A">
                      <a:alpha val="43000"/>
                    </a:srgbClr>
                  </a:outerShdw>
                </a:effectLst>
              </a:rPr>
              <a:t>preço</a:t>
            </a:r>
            <a:r>
              <a:rPr lang="en-US" sz="2800" b="0" cap="none" spc="0" dirty="0">
                <a:ln w="0"/>
                <a:solidFill>
                  <a:schemeClr val="accent1"/>
                </a:solidFill>
                <a:effectLst>
                  <a:outerShdw blurRad="38100" dist="25400" dir="5400000" algn="ctr" rotWithShape="0">
                    <a:srgbClr val="6E747A">
                      <a:alpha val="43000"/>
                    </a:srgbClr>
                  </a:outerShdw>
                </a:effectLst>
              </a:rPr>
              <a:t> da </a:t>
            </a:r>
            <a:r>
              <a:rPr lang="en-US" sz="2800" b="0" cap="none" spc="0" dirty="0" err="1">
                <a:ln w="0"/>
                <a:solidFill>
                  <a:schemeClr val="accent1"/>
                </a:solidFill>
                <a:effectLst>
                  <a:outerShdw blurRad="38100" dist="25400" dir="5400000" algn="ctr" rotWithShape="0">
                    <a:srgbClr val="6E747A">
                      <a:alpha val="43000"/>
                    </a:srgbClr>
                  </a:outerShdw>
                </a:effectLst>
              </a:rPr>
              <a:t>ação</a:t>
            </a:r>
            <a:r>
              <a:rPr lang="en-US" sz="2800" b="0" cap="none" spc="0" dirty="0">
                <a:ln w="0"/>
                <a:solidFill>
                  <a:schemeClr val="accent1"/>
                </a:solidFill>
                <a:effectLst>
                  <a:outerShdw blurRad="38100" dist="25400" dir="5400000" algn="ctr" rotWithShape="0">
                    <a:srgbClr val="6E747A">
                      <a:alpha val="43000"/>
                    </a:srgbClr>
                  </a:outerShdw>
                </a:effectLst>
              </a:rPr>
              <a:t> para o </a:t>
            </a:r>
            <a:r>
              <a:rPr lang="en-US" sz="2800" b="0" cap="none" spc="0" dirty="0" err="1">
                <a:ln w="0"/>
                <a:solidFill>
                  <a:schemeClr val="accent1"/>
                </a:solidFill>
                <a:effectLst>
                  <a:outerShdw blurRad="38100" dist="25400" dir="5400000" algn="ctr" rotWithShape="0">
                    <a:srgbClr val="6E747A">
                      <a:alpha val="43000"/>
                    </a:srgbClr>
                  </a:outerShdw>
                </a:effectLst>
              </a:rPr>
              <a:t>próximo</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intervalo</a:t>
            </a:r>
            <a:r>
              <a:rPr lang="en-US" sz="2800" b="0" cap="none" spc="0" dirty="0">
                <a:ln w="0"/>
                <a:solidFill>
                  <a:schemeClr val="accent1"/>
                </a:solidFill>
                <a:effectLst>
                  <a:outerShdw blurRad="38100" dist="25400" dir="5400000" algn="ctr" rotWithShape="0">
                    <a:srgbClr val="6E747A">
                      <a:alpha val="43000"/>
                    </a:srgbClr>
                  </a:outerShdw>
                </a:effectLst>
              </a:rPr>
              <a:t> de tempo </a:t>
            </a:r>
            <a:r>
              <a:rPr lang="en-US" sz="2800" b="0" cap="none" spc="0" dirty="0" err="1">
                <a:ln w="0"/>
                <a:solidFill>
                  <a:schemeClr val="accent1"/>
                </a:solidFill>
                <a:effectLst>
                  <a:outerShdw blurRad="38100" dist="25400" dir="5400000" algn="ctr" rotWithShape="0">
                    <a:srgbClr val="6E747A">
                      <a:alpha val="43000"/>
                    </a:srgbClr>
                  </a:outerShdw>
                </a:effectLst>
              </a:rPr>
              <a:t>considerado</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000" b="0" cap="none" spc="0" dirty="0">
                <a:ln w="0"/>
                <a:solidFill>
                  <a:schemeClr val="accent1"/>
                </a:solidFill>
                <a:effectLst>
                  <a:outerShdw blurRad="38100" dist="25400" dir="5400000" algn="ctr" rotWithShape="0">
                    <a:srgbClr val="6E747A">
                      <a:alpha val="43000"/>
                    </a:srgbClr>
                  </a:outerShdw>
                </a:effectLst>
              </a:rPr>
              <a:t>que </a:t>
            </a:r>
            <a:r>
              <a:rPr lang="en-US" sz="2000" b="0" cap="none" spc="0" dirty="0" err="1">
                <a:ln w="0"/>
                <a:solidFill>
                  <a:schemeClr val="accent1"/>
                </a:solidFill>
                <a:effectLst>
                  <a:outerShdw blurRad="38100" dist="25400" dir="5400000" algn="ctr" rotWithShape="0">
                    <a:srgbClr val="6E747A">
                      <a:alpha val="43000"/>
                    </a:srgbClr>
                  </a:outerShdw>
                </a:effectLst>
              </a:rPr>
              <a:t>pode</a:t>
            </a:r>
            <a:r>
              <a:rPr lang="en-US" sz="2000" b="0" cap="none" spc="0" dirty="0">
                <a:ln w="0"/>
                <a:solidFill>
                  <a:schemeClr val="accent1"/>
                </a:solidFill>
                <a:effectLst>
                  <a:outerShdw blurRad="38100" dist="25400" dir="5400000" algn="ctr" rotWithShape="0">
                    <a:srgbClr val="6E747A">
                      <a:alpha val="43000"/>
                    </a:srgbClr>
                  </a:outerShdw>
                </a:effectLst>
              </a:rPr>
              <a:t> ser </a:t>
            </a:r>
            <a:r>
              <a:rPr lang="en-US" sz="2000" b="0" cap="none" spc="0" dirty="0" err="1">
                <a:ln w="0"/>
                <a:solidFill>
                  <a:schemeClr val="accent1"/>
                </a:solidFill>
                <a:effectLst>
                  <a:outerShdw blurRad="38100" dist="25400" dir="5400000" algn="ctr" rotWithShape="0">
                    <a:srgbClr val="6E747A">
                      <a:alpha val="43000"/>
                    </a:srgbClr>
                  </a:outerShdw>
                </a:effectLst>
              </a:rPr>
              <a:t>horário</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diário</a:t>
            </a:r>
            <a:r>
              <a:rPr lang="en-US" sz="2000" dirty="0">
                <a:ln w="0"/>
                <a:solidFill>
                  <a:schemeClr val="accent1"/>
                </a:solidFill>
                <a:effectLst>
                  <a:outerShdw blurRad="38100" dist="25400" dir="5400000" algn="ctr" rotWithShape="0">
                    <a:srgbClr val="6E747A">
                      <a:alpha val="43000"/>
                    </a:srgbClr>
                  </a:outerShdw>
                </a:effectLst>
              </a:rPr>
              <a:t>, </a:t>
            </a:r>
            <a:r>
              <a:rPr lang="en-US" sz="2000" dirty="0" err="1">
                <a:ln w="0"/>
                <a:solidFill>
                  <a:schemeClr val="accent1"/>
                </a:solidFill>
                <a:effectLst>
                  <a:outerShdw blurRad="38100" dist="25400" dir="5400000" algn="ctr" rotWithShape="0">
                    <a:srgbClr val="6E747A">
                      <a:alpha val="43000"/>
                    </a:srgbClr>
                  </a:outerShdw>
                </a:effectLst>
              </a:rPr>
              <a:t>semanal</a:t>
            </a:r>
            <a:r>
              <a:rPr lang="en-US" sz="2000" dirty="0">
                <a:ln w="0"/>
                <a:solidFill>
                  <a:schemeClr val="accent1"/>
                </a:solidFill>
                <a:effectLst>
                  <a:outerShdw blurRad="38100" dist="25400" dir="5400000" algn="ctr" rotWithShape="0">
                    <a:srgbClr val="6E747A">
                      <a:alpha val="43000"/>
                    </a:srgbClr>
                  </a:outerShdw>
                </a:effectLst>
              </a:rPr>
              <a:t>, mensal, etc.</a:t>
            </a:r>
            <a:r>
              <a:rPr lang="en-US" sz="280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está</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tendo</a:t>
            </a:r>
            <a:r>
              <a:rPr lang="en-US" sz="2800" b="0" cap="none" spc="0" dirty="0">
                <a:ln w="0"/>
                <a:solidFill>
                  <a:schemeClr val="accent1"/>
                </a:solidFill>
                <a:effectLst>
                  <a:outerShdw blurRad="38100" dist="25400" dir="5400000" algn="ctr" rotWithShape="0">
                    <a:srgbClr val="6E747A">
                      <a:alpha val="43000"/>
                    </a:srgbClr>
                  </a:outerShdw>
                </a:effectLst>
              </a:rPr>
              <a:t> um </a:t>
            </a:r>
            <a:r>
              <a:rPr lang="en-US" sz="2800" b="0" cap="none" spc="0" dirty="0">
                <a:ln w="0"/>
                <a:solidFill>
                  <a:schemeClr val="accent1"/>
                </a:solidFill>
                <a:effectLst>
                  <a:outerShdw blurRad="38100" dist="25400" dir="5400000" algn="ctr" rotWithShape="0">
                    <a:srgbClr val="6E747A">
                      <a:alpha val="43000"/>
                    </a:srgbClr>
                  </a:outerShdw>
                </a:effectLst>
                <a:highlight>
                  <a:srgbClr val="FFFF00"/>
                </a:highlight>
              </a:rPr>
              <a:t>valor </a:t>
            </a:r>
            <a:r>
              <a:rPr lang="en-US" sz="2800" b="0" cap="none" spc="0" dirty="0" err="1">
                <a:ln w="0"/>
                <a:solidFill>
                  <a:schemeClr val="accent1"/>
                </a:solidFill>
                <a:effectLst>
                  <a:outerShdw blurRad="38100" dist="25400" dir="5400000" algn="ctr" rotWithShape="0">
                    <a:srgbClr val="6E747A">
                      <a:alpha val="43000"/>
                    </a:srgbClr>
                  </a:outerShdw>
                </a:effectLst>
                <a:highlight>
                  <a:srgbClr val="FFFF00"/>
                </a:highlight>
              </a:rPr>
              <a:t>esperado</a:t>
            </a:r>
            <a:r>
              <a:rPr lang="en-US" sz="2800" b="0" cap="none" spc="0" dirty="0">
                <a:ln w="0"/>
                <a:solidFill>
                  <a:schemeClr val="accent1"/>
                </a:solidFill>
                <a:effectLst>
                  <a:outerShdw blurRad="38100" dist="25400" dir="5400000" algn="ctr" rotWithShape="0">
                    <a:srgbClr val="6E747A">
                      <a:alpha val="43000"/>
                    </a:srgbClr>
                  </a:outerShdw>
                </a:effectLst>
                <a:highlight>
                  <a:srgbClr val="FFFF00"/>
                </a:highlight>
              </a:rPr>
              <a:t> de </a:t>
            </a:r>
            <a:r>
              <a:rPr lang="en-US" sz="2800" b="0" cap="none" spc="0" dirty="0" err="1">
                <a:ln w="0"/>
                <a:solidFill>
                  <a:schemeClr val="accent1"/>
                </a:solidFill>
                <a:effectLst>
                  <a:outerShdw blurRad="38100" dist="25400" dir="5400000" algn="ctr" rotWithShape="0">
                    <a:srgbClr val="6E747A">
                      <a:alpha val="43000"/>
                    </a:srgbClr>
                  </a:outerShdw>
                </a:effectLst>
                <a:highlight>
                  <a:srgbClr val="FFFF00"/>
                </a:highlight>
              </a:rPr>
              <a:t>retorno</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igual</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ao</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a:ln w="0"/>
                <a:solidFill>
                  <a:schemeClr val="accent1"/>
                </a:solidFill>
                <a:effectLst>
                  <a:outerShdw blurRad="38100" dist="25400" dir="5400000" algn="ctr" rotWithShape="0">
                    <a:srgbClr val="6E747A">
                      <a:alpha val="43000"/>
                    </a:srgbClr>
                  </a:outerShdw>
                </a:effectLst>
                <a:highlight>
                  <a:srgbClr val="FFFF00"/>
                </a:highlight>
              </a:rPr>
              <a:t>risk-free interest rate</a:t>
            </a:r>
            <a:r>
              <a:rPr lang="en-US" sz="2800" b="0" cap="none" spc="0" dirty="0">
                <a:ln w="0"/>
                <a:solidFill>
                  <a:schemeClr val="accent1"/>
                </a:solidFill>
                <a:effectLst>
                  <a:outerShdw blurRad="38100" dist="25400" dir="5400000" algn="ctr" rotWithShape="0">
                    <a:srgbClr val="6E747A">
                      <a:alpha val="43000"/>
                    </a:srgbClr>
                  </a:outerShdw>
                </a:effectLst>
              </a:rPr>
              <a:t>! </a:t>
            </a:r>
          </a:p>
          <a:p>
            <a:pPr algn="just"/>
            <a:endParaRPr lang="en-US" sz="2800" dirty="0">
              <a:ln w="0"/>
              <a:solidFill>
                <a:schemeClr val="accent1"/>
              </a:solidFill>
              <a:effectLst>
                <a:outerShdw blurRad="38100" dist="25400" dir="5400000" algn="ctr" rotWithShape="0">
                  <a:srgbClr val="6E747A">
                    <a:alpha val="43000"/>
                  </a:srgbClr>
                </a:outerShdw>
              </a:effectLst>
            </a:endParaRPr>
          </a:p>
          <a:p>
            <a:pPr algn="just"/>
            <a:r>
              <a:rPr lang="en-US" sz="2800" b="0" cap="none" spc="0" dirty="0" err="1">
                <a:ln w="0"/>
                <a:solidFill>
                  <a:schemeClr val="accent1"/>
                </a:solidFill>
                <a:effectLst>
                  <a:outerShdw blurRad="38100" dist="25400" dir="5400000" algn="ctr" rotWithShape="0">
                    <a:srgbClr val="6E747A">
                      <a:alpha val="43000"/>
                    </a:srgbClr>
                  </a:outerShdw>
                </a:effectLst>
              </a:rPr>
              <a:t>Ou</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seja</a:t>
            </a:r>
            <a:r>
              <a:rPr lang="en-US" sz="2800" b="0" cap="none" spc="0" dirty="0">
                <a:ln w="0"/>
                <a:solidFill>
                  <a:schemeClr val="accent1"/>
                </a:solidFill>
                <a:effectLst>
                  <a:outerShdw blurRad="38100" dist="25400" dir="5400000" algn="ctr" rotWithShape="0">
                    <a:srgbClr val="6E747A">
                      <a:alpha val="43000"/>
                    </a:srgbClr>
                  </a:outerShdw>
                </a:effectLst>
              </a:rPr>
              <a:t>, o </a:t>
            </a:r>
            <a:r>
              <a:rPr lang="en-US" sz="2800" b="0" cap="none" spc="0" dirty="0" err="1">
                <a:ln w="0"/>
                <a:solidFill>
                  <a:schemeClr val="accent1"/>
                </a:solidFill>
                <a:effectLst>
                  <a:outerShdw blurRad="38100" dist="25400" dir="5400000" algn="ctr" rotWithShape="0">
                    <a:srgbClr val="6E747A">
                      <a:alpha val="43000"/>
                    </a:srgbClr>
                  </a:outerShdw>
                </a:effectLst>
                <a:highlight>
                  <a:srgbClr val="FFFF00"/>
                </a:highlight>
              </a:rPr>
              <a:t>retorno</a:t>
            </a:r>
            <a:r>
              <a:rPr lang="en-US" sz="2800" b="0" cap="none" spc="0" dirty="0">
                <a:ln w="0"/>
                <a:solidFill>
                  <a:schemeClr val="accent1"/>
                </a:solidFill>
                <a:effectLst>
                  <a:outerShdw blurRad="38100" dist="25400" dir="5400000" algn="ctr" rotWithShape="0">
                    <a:srgbClr val="6E747A">
                      <a:alpha val="43000"/>
                    </a:srgbClr>
                  </a:outerShdw>
                </a:effectLst>
              </a:rPr>
              <a:t> (R=(</a:t>
            </a:r>
            <a:r>
              <a:rPr lang="en-US" sz="2800" b="0" cap="none" spc="0" dirty="0" err="1">
                <a:ln w="0"/>
                <a:solidFill>
                  <a:schemeClr val="accent1"/>
                </a:solidFill>
                <a:effectLst>
                  <a:outerShdw blurRad="38100" dist="25400" dir="5400000" algn="ctr" rotWithShape="0">
                    <a:srgbClr val="6E747A">
                      <a:alpha val="43000"/>
                    </a:srgbClr>
                  </a:outerShdw>
                </a:effectLst>
              </a:rPr>
              <a:t>P</a:t>
            </a:r>
            <a:r>
              <a:rPr lang="en-US" sz="2000" b="0" cap="none" spc="0" dirty="0" err="1">
                <a:ln w="0"/>
                <a:solidFill>
                  <a:schemeClr val="accent1"/>
                </a:solidFill>
                <a:effectLst>
                  <a:outerShdw blurRad="38100" dist="25400" dir="5400000" algn="ctr" rotWithShape="0">
                    <a:srgbClr val="6E747A">
                      <a:alpha val="43000"/>
                    </a:srgbClr>
                  </a:outerShdw>
                </a:effectLst>
              </a:rPr>
              <a:t>o+t</a:t>
            </a:r>
            <a:r>
              <a:rPr lang="en-US" sz="2800" b="0" cap="none" spc="0" dirty="0">
                <a:ln w="0"/>
                <a:solidFill>
                  <a:schemeClr val="accent1"/>
                </a:solidFill>
                <a:effectLst>
                  <a:outerShdw blurRad="38100" dist="25400" dir="5400000" algn="ctr" rotWithShape="0">
                    <a:srgbClr val="6E747A">
                      <a:alpha val="43000"/>
                    </a:srgbClr>
                  </a:outerShdw>
                </a:effectLst>
              </a:rPr>
              <a:t>/P</a:t>
            </a:r>
            <a:r>
              <a:rPr lang="en-US" sz="2000" b="0" cap="none" spc="0" dirty="0">
                <a:ln w="0"/>
                <a:solidFill>
                  <a:schemeClr val="accent1"/>
                </a:solidFill>
                <a:effectLst>
                  <a:outerShdw blurRad="38100" dist="25400" dir="5400000" algn="ctr" rotWithShape="0">
                    <a:srgbClr val="6E747A">
                      <a:alpha val="43000"/>
                    </a:srgbClr>
                  </a:outerShdw>
                </a:effectLst>
              </a:rPr>
              <a:t>o</a:t>
            </a:r>
            <a:r>
              <a:rPr lang="en-US" sz="2800" b="0" cap="none" spc="0" dirty="0">
                <a:ln w="0"/>
                <a:solidFill>
                  <a:schemeClr val="accent1"/>
                </a:solidFill>
                <a:effectLst>
                  <a:outerShdw blurRad="38100" dist="25400" dir="5400000" algn="ctr" rotWithShape="0">
                    <a:srgbClr val="6E747A">
                      <a:alpha val="43000"/>
                    </a:srgbClr>
                  </a:outerShdw>
                </a:effectLst>
              </a:rPr>
              <a:t>)-1) da </a:t>
            </a:r>
            <a:r>
              <a:rPr lang="en-US" sz="2800" b="0" cap="none" spc="0" dirty="0" err="1">
                <a:ln w="0"/>
                <a:solidFill>
                  <a:schemeClr val="accent1"/>
                </a:solidFill>
                <a:effectLst>
                  <a:outerShdw blurRad="38100" dist="25400" dir="5400000" algn="ctr" rotWithShape="0">
                    <a:srgbClr val="6E747A">
                      <a:alpha val="43000"/>
                    </a:srgbClr>
                  </a:outerShdw>
                </a:effectLst>
              </a:rPr>
              <a:t>ação</a:t>
            </a:r>
            <a:r>
              <a:rPr lang="en-US" sz="2800" b="0" cap="none" spc="0" dirty="0">
                <a:ln w="0"/>
                <a:solidFill>
                  <a:schemeClr val="accent1"/>
                </a:solidFill>
                <a:effectLst>
                  <a:outerShdw blurRad="38100" dist="25400" dir="5400000" algn="ctr" rotWithShape="0">
                    <a:srgbClr val="6E747A">
                      <a:alpha val="43000"/>
                    </a:srgbClr>
                  </a:outerShdw>
                </a:effectLst>
              </a:rPr>
              <a:t>  no </a:t>
            </a:r>
            <a:r>
              <a:rPr lang="en-US" sz="2800" b="0" cap="none" spc="0" dirty="0" err="1">
                <a:ln w="0"/>
                <a:solidFill>
                  <a:schemeClr val="accent1"/>
                </a:solidFill>
                <a:effectLst>
                  <a:outerShdw blurRad="38100" dist="25400" dir="5400000" algn="ctr" rotWithShape="0">
                    <a:srgbClr val="6E747A">
                      <a:alpha val="43000"/>
                    </a:srgbClr>
                  </a:outerShdw>
                </a:effectLst>
              </a:rPr>
              <a:t>próximo</a:t>
            </a:r>
            <a:r>
              <a:rPr lang="en-US" sz="2800" b="0" cap="none" spc="0" dirty="0">
                <a:ln w="0"/>
                <a:solidFill>
                  <a:schemeClr val="accent1"/>
                </a:solidFill>
                <a:effectLst>
                  <a:outerShdw blurRad="38100" dist="25400" dir="5400000" algn="ctr" rotWithShape="0">
                    <a:srgbClr val="6E747A">
                      <a:alpha val="43000"/>
                    </a:srgbClr>
                  </a:outerShdw>
                </a:effectLst>
              </a:rPr>
              <a:t> interval de tempo </a:t>
            </a:r>
            <a:r>
              <a:rPr lang="en-US" sz="2800" b="0" cap="none" spc="0" dirty="0" err="1">
                <a:ln w="0"/>
                <a:solidFill>
                  <a:schemeClr val="accent1"/>
                </a:solidFill>
                <a:effectLst>
                  <a:outerShdw blurRad="38100" dist="25400" dir="5400000" algn="ctr" rotWithShape="0">
                    <a:srgbClr val="6E747A">
                      <a:alpha val="43000"/>
                    </a:srgbClr>
                  </a:outerShdw>
                </a:effectLst>
              </a:rPr>
              <a:t>tem</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uma</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distribuição</a:t>
            </a:r>
            <a:r>
              <a:rPr lang="en-US" sz="2800" b="0" cap="none" spc="0" dirty="0">
                <a:ln w="0"/>
                <a:solidFill>
                  <a:schemeClr val="accent1"/>
                </a:solidFill>
                <a:effectLst>
                  <a:outerShdw blurRad="38100" dist="25400" dir="5400000" algn="ctr" rotWithShape="0">
                    <a:srgbClr val="6E747A">
                      <a:alpha val="43000"/>
                    </a:srgbClr>
                  </a:outerShdw>
                </a:effectLst>
              </a:rPr>
              <a:t> de </a:t>
            </a:r>
            <a:r>
              <a:rPr lang="en-US" sz="2800" b="0" cap="none" spc="0" dirty="0" err="1">
                <a:ln w="0"/>
                <a:solidFill>
                  <a:schemeClr val="accent1"/>
                </a:solidFill>
                <a:effectLst>
                  <a:outerShdw blurRad="38100" dist="25400" dir="5400000" algn="ctr" rotWithShape="0">
                    <a:srgbClr val="6E747A">
                      <a:alpha val="43000"/>
                    </a:srgbClr>
                  </a:outerShdw>
                </a:effectLst>
              </a:rPr>
              <a:t>probabilidade</a:t>
            </a:r>
            <a:r>
              <a:rPr lang="en-US" sz="2800" b="0" cap="none" spc="0" dirty="0">
                <a:ln w="0"/>
                <a:solidFill>
                  <a:schemeClr val="accent1"/>
                </a:solidFill>
                <a:effectLst>
                  <a:outerShdw blurRad="38100" dist="25400" dir="5400000" algn="ctr" rotWithShape="0">
                    <a:srgbClr val="6E747A">
                      <a:alpha val="43000"/>
                    </a:srgbClr>
                  </a:outerShdw>
                </a:effectLst>
              </a:rPr>
              <a:t> que </a:t>
            </a:r>
            <a:r>
              <a:rPr lang="en-US" sz="2800" b="0" cap="none" spc="0" dirty="0" err="1">
                <a:ln w="0"/>
                <a:solidFill>
                  <a:schemeClr val="accent1"/>
                </a:solidFill>
                <a:effectLst>
                  <a:outerShdw blurRad="38100" dist="25400" dir="5400000" algn="ctr" rotWithShape="0">
                    <a:srgbClr val="6E747A">
                      <a:alpha val="43000"/>
                    </a:srgbClr>
                  </a:outerShdw>
                </a:effectLst>
              </a:rPr>
              <a:t>faz</a:t>
            </a:r>
            <a:r>
              <a:rPr lang="en-US" sz="2800" b="0" cap="none" spc="0" dirty="0">
                <a:ln w="0"/>
                <a:solidFill>
                  <a:schemeClr val="accent1"/>
                </a:solidFill>
                <a:effectLst>
                  <a:outerShdw blurRad="38100" dist="25400" dir="5400000" algn="ctr" rotWithShape="0">
                    <a:srgbClr val="6E747A">
                      <a:alpha val="43000"/>
                    </a:srgbClr>
                  </a:outerShdw>
                </a:effectLst>
              </a:rPr>
              <a:t> com que o </a:t>
            </a:r>
            <a:r>
              <a:rPr lang="en-US" sz="2800" b="0" cap="none" spc="0" dirty="0">
                <a:ln w="0"/>
                <a:solidFill>
                  <a:schemeClr val="accent1"/>
                </a:solidFill>
                <a:effectLst>
                  <a:outerShdw blurRad="38100" dist="25400" dir="5400000" algn="ctr" rotWithShape="0">
                    <a:srgbClr val="6E747A">
                      <a:alpha val="43000"/>
                    </a:srgbClr>
                  </a:outerShdw>
                </a:effectLst>
                <a:highlight>
                  <a:srgbClr val="FFFF00"/>
                </a:highlight>
              </a:rPr>
              <a:t>valor </a:t>
            </a:r>
            <a:r>
              <a:rPr lang="en-US" sz="2800" b="0" cap="none" spc="0" dirty="0" err="1">
                <a:ln w="0"/>
                <a:solidFill>
                  <a:schemeClr val="accent1"/>
                </a:solidFill>
                <a:effectLst>
                  <a:outerShdw blurRad="38100" dist="25400" dir="5400000" algn="ctr" rotWithShape="0">
                    <a:srgbClr val="6E747A">
                      <a:alpha val="43000"/>
                    </a:srgbClr>
                  </a:outerShdw>
                </a:effectLst>
                <a:highlight>
                  <a:srgbClr val="FFFF00"/>
                </a:highlight>
              </a:rPr>
              <a:t>esperado</a:t>
            </a:r>
            <a:r>
              <a:rPr lang="en-US" sz="2800" b="0" cap="none" spc="0" dirty="0">
                <a:ln w="0"/>
                <a:solidFill>
                  <a:schemeClr val="accent1"/>
                </a:solidFill>
                <a:effectLst>
                  <a:outerShdw blurRad="38100" dist="25400" dir="5400000" algn="ctr" rotWithShape="0">
                    <a:srgbClr val="6E747A">
                      <a:alpha val="43000"/>
                    </a:srgbClr>
                  </a:outerShdw>
                </a:effectLst>
                <a:highlight>
                  <a:srgbClr val="FFFF00"/>
                </a:highlight>
              </a:rPr>
              <a:t> do </a:t>
            </a:r>
            <a:r>
              <a:rPr lang="en-US" sz="2800" b="0" cap="none" spc="0" dirty="0" err="1">
                <a:ln w="0"/>
                <a:solidFill>
                  <a:schemeClr val="accent1"/>
                </a:solidFill>
                <a:effectLst>
                  <a:outerShdw blurRad="38100" dist="25400" dir="5400000" algn="ctr" rotWithShape="0">
                    <a:srgbClr val="6E747A">
                      <a:alpha val="43000"/>
                    </a:srgbClr>
                  </a:outerShdw>
                </a:effectLst>
                <a:highlight>
                  <a:srgbClr val="FFFF00"/>
                </a:highlight>
              </a:rPr>
              <a:t>retorno</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seja</a:t>
            </a:r>
            <a:r>
              <a:rPr lang="en-US" sz="2800" b="0" cap="none" spc="0" dirty="0">
                <a:ln w="0"/>
                <a:solidFill>
                  <a:schemeClr val="accent1"/>
                </a:solidFill>
                <a:effectLst>
                  <a:outerShdw blurRad="38100" dist="25400" dir="5400000" algn="ctr" rotWithShape="0">
                    <a:srgbClr val="6E747A">
                      <a:alpha val="43000"/>
                    </a:srgbClr>
                  </a:outerShdw>
                </a:effectLst>
              </a:rPr>
              <a:t> </a:t>
            </a:r>
            <a:r>
              <a:rPr lang="en-US" sz="2800" b="0" cap="none" spc="0" dirty="0" err="1">
                <a:ln w="0"/>
                <a:solidFill>
                  <a:schemeClr val="accent1"/>
                </a:solidFill>
                <a:effectLst>
                  <a:outerShdw blurRad="38100" dist="25400" dir="5400000" algn="ctr" rotWithShape="0">
                    <a:srgbClr val="6E747A">
                      <a:alpha val="43000"/>
                    </a:srgbClr>
                  </a:outerShdw>
                </a:effectLst>
              </a:rPr>
              <a:t>igual</a:t>
            </a:r>
            <a:r>
              <a:rPr lang="en-US" sz="2800" b="0" cap="none" spc="0" dirty="0">
                <a:ln w="0"/>
                <a:solidFill>
                  <a:schemeClr val="accent1"/>
                </a:solidFill>
                <a:effectLst>
                  <a:outerShdw blurRad="38100" dist="25400" dir="5400000" algn="ctr" rotWithShape="0">
                    <a:srgbClr val="6E747A">
                      <a:alpha val="43000"/>
                    </a:srgbClr>
                  </a:outerShdw>
                </a:effectLst>
              </a:rPr>
              <a:t> à </a:t>
            </a:r>
            <a:r>
              <a:rPr lang="en-US" sz="2800" dirty="0">
                <a:ln w="0"/>
                <a:solidFill>
                  <a:schemeClr val="accent1"/>
                </a:solidFill>
                <a:effectLst>
                  <a:outerShdw blurRad="38100" dist="25400" dir="5400000" algn="ctr" rotWithShape="0">
                    <a:srgbClr val="6E747A">
                      <a:alpha val="43000"/>
                    </a:srgbClr>
                  </a:outerShdw>
                </a:effectLst>
                <a:highlight>
                  <a:srgbClr val="FFFF00"/>
                </a:highlight>
              </a:rPr>
              <a:t>risk-free interest rate</a:t>
            </a:r>
            <a:r>
              <a:rPr lang="en-US" sz="2800" dirty="0">
                <a:ln w="0"/>
                <a:solidFill>
                  <a:schemeClr val="accent1"/>
                </a:solidFill>
                <a:effectLst>
                  <a:outerShdw blurRad="38100" dist="25400" dir="5400000" algn="ctr" rotWithShape="0">
                    <a:srgbClr val="6E747A">
                      <a:alpha val="43000"/>
                    </a:srgbClr>
                  </a:outerShdw>
                </a:effectLst>
              </a:rPr>
              <a:t>!!!</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6" name="Rectangle 5">
            <a:extLst>
              <a:ext uri="{FF2B5EF4-FFF2-40B4-BE49-F238E27FC236}">
                <a16:creationId xmlns:a16="http://schemas.microsoft.com/office/drawing/2014/main" id="{24E109AE-742D-4106-9208-05FD0FDDBF00}"/>
              </a:ext>
            </a:extLst>
          </p:cNvPr>
          <p:cNvSpPr/>
          <p:nvPr/>
        </p:nvSpPr>
        <p:spPr>
          <a:xfrm rot="21399157">
            <a:off x="468197" y="1461751"/>
            <a:ext cx="11255605" cy="523220"/>
          </a:xfrm>
          <a:prstGeom prst="rect">
            <a:avLst/>
          </a:prstGeom>
          <a:solidFill>
            <a:schemeClr val="accent6">
              <a:lumMod val="20000"/>
              <a:lumOff val="80000"/>
              <a:alpha val="97000"/>
            </a:schemeClr>
          </a:solidFill>
          <a:ln w="19050">
            <a:solidFill>
              <a:srgbClr val="FF0000"/>
            </a:solidFill>
          </a:ln>
        </p:spPr>
        <p:txBody>
          <a:bodyPr wrap="square" lIns="91440" tIns="45720" rIns="91440" bIns="45720">
            <a:spAutoFit/>
          </a:bodyPr>
          <a:lstStyle/>
          <a:p>
            <a:pPr algn="just"/>
            <a:r>
              <a:rPr lang="en-US" sz="2800" dirty="0">
                <a:ln w="0"/>
                <a:solidFill>
                  <a:schemeClr val="accent1"/>
                </a:solidFill>
                <a:effectLst>
                  <a:outerShdw blurRad="38100" dist="25400" dir="5400000" algn="ctr" rotWithShape="0">
                    <a:srgbClr val="6E747A">
                      <a:alpha val="43000"/>
                    </a:srgbClr>
                  </a:outerShdw>
                </a:effectLst>
              </a:rPr>
              <a:t>O </a:t>
            </a:r>
            <a:r>
              <a:rPr lang="en-US" sz="2800" dirty="0" err="1">
                <a:ln w="0"/>
                <a:solidFill>
                  <a:schemeClr val="accent1"/>
                </a:solidFill>
                <a:effectLst>
                  <a:outerShdw blurRad="38100" dist="25400" dir="5400000" algn="ctr" rotWithShape="0">
                    <a:srgbClr val="6E747A">
                      <a:alpha val="43000"/>
                    </a:srgbClr>
                  </a:outerShdw>
                </a:effectLst>
              </a:rPr>
              <a:t>quê</a:t>
            </a:r>
            <a:r>
              <a:rPr lang="en-US" sz="2800" dirty="0">
                <a:ln w="0"/>
                <a:solidFill>
                  <a:schemeClr val="accent1"/>
                </a:solidFill>
                <a:effectLst>
                  <a:outerShdw blurRad="38100" dist="25400" dir="5400000" algn="ctr" rotWithShape="0">
                    <a:srgbClr val="6E747A">
                      <a:alpha val="43000"/>
                    </a:srgbClr>
                  </a:outerShdw>
                </a:effectLst>
              </a:rPr>
              <a:t> </a:t>
            </a:r>
            <a:r>
              <a:rPr lang="en-US" sz="2800" dirty="0" err="1">
                <a:ln w="0"/>
                <a:solidFill>
                  <a:schemeClr val="accent1"/>
                </a:solidFill>
                <a:effectLst>
                  <a:outerShdw blurRad="38100" dist="25400" dir="5400000" algn="ctr" rotWithShape="0">
                    <a:srgbClr val="6E747A">
                      <a:alpha val="43000"/>
                    </a:srgbClr>
                  </a:outerShdw>
                </a:effectLst>
              </a:rPr>
              <a:t>está</a:t>
            </a:r>
            <a:r>
              <a:rPr lang="en-US" sz="2800" dirty="0">
                <a:ln w="0"/>
                <a:solidFill>
                  <a:schemeClr val="accent1"/>
                </a:solidFill>
                <a:effectLst>
                  <a:outerShdw blurRad="38100" dist="25400" dir="5400000" algn="ctr" rotWithShape="0">
                    <a:srgbClr val="6E747A">
                      <a:alpha val="43000"/>
                    </a:srgbClr>
                  </a:outerShdw>
                </a:effectLst>
              </a:rPr>
              <a:t> por </a:t>
            </a:r>
            <a:r>
              <a:rPr lang="en-US" sz="2800" dirty="0" err="1">
                <a:ln w="0"/>
                <a:solidFill>
                  <a:schemeClr val="accent1"/>
                </a:solidFill>
                <a:effectLst>
                  <a:outerShdw blurRad="38100" dist="25400" dir="5400000" algn="ctr" rotWithShape="0">
                    <a:srgbClr val="6E747A">
                      <a:alpha val="43000"/>
                    </a:srgbClr>
                  </a:outerShdw>
                </a:effectLst>
              </a:rPr>
              <a:t>trás</a:t>
            </a:r>
            <a:r>
              <a:rPr lang="en-US" sz="2800" dirty="0">
                <a:ln w="0"/>
                <a:solidFill>
                  <a:schemeClr val="accent1"/>
                </a:solidFill>
                <a:effectLst>
                  <a:outerShdw blurRad="38100" dist="25400" dir="5400000" algn="ctr" rotWithShape="0">
                    <a:srgbClr val="6E747A">
                      <a:alpha val="43000"/>
                    </a:srgbClr>
                  </a:outerShdw>
                </a:effectLst>
              </a:rPr>
              <a:t> da </a:t>
            </a:r>
            <a:r>
              <a:rPr lang="en-US" sz="2800" dirty="0">
                <a:ln w="0"/>
                <a:solidFill>
                  <a:schemeClr val="accent1"/>
                </a:solidFill>
                <a:effectLst>
                  <a:outerShdw blurRad="38100" dist="25400" dir="5400000" algn="ctr" rotWithShape="0">
                    <a:srgbClr val="6E747A">
                      <a:alpha val="43000"/>
                    </a:srgbClr>
                  </a:outerShdw>
                </a:effectLst>
                <a:highlight>
                  <a:srgbClr val="FFFF00"/>
                </a:highlight>
              </a:rPr>
              <a:t>The Risk-Neutral Probability of a Rise in Value</a:t>
            </a:r>
            <a:r>
              <a:rPr lang="en-US" sz="28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140606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1D43AF25-484A-4716-AAA5-C47C72B8429C}"/>
                  </a:ext>
                </a:extLst>
              </p:cNvPr>
              <p:cNvSpPr/>
              <p:nvPr/>
            </p:nvSpPr>
            <p:spPr>
              <a:xfrm>
                <a:off x="306791" y="1567317"/>
                <a:ext cx="11408735" cy="4056367"/>
              </a:xfrm>
              <a:prstGeom prst="rect">
                <a:avLst/>
              </a:prstGeom>
              <a:ln w="19050">
                <a:solidFill>
                  <a:srgbClr val="00B0F0"/>
                </a:solidFill>
              </a:ln>
            </p:spPr>
            <p:txBody>
              <a:bodyPr wrap="square">
                <a:spAutoFit/>
              </a:bodyPr>
              <a:lstStyle/>
              <a:p>
                <a:pPr>
                  <a:lnSpc>
                    <a:spcPct val="107000"/>
                  </a:lnSpc>
                  <a:spcAft>
                    <a:spcPts val="0"/>
                  </a:spcAft>
                </a:pPr>
                <a:r>
                  <a:rPr lang="en-GB" sz="2800" dirty="0">
                    <a:solidFill>
                      <a:srgbClr val="242021"/>
                    </a:solidFill>
                    <a:latin typeface="Times New Roman" panose="02020603050405020304" pitchFamily="18" charset="0"/>
                    <a:ea typeface="Calibri" panose="020F0502020204030204" pitchFamily="34" charset="0"/>
                    <a:cs typeface="Times New Roman" panose="02020603050405020304" pitchFamily="18" charset="0"/>
                  </a:rPr>
                  <a:t>Fortunately, there is a neat little formula that relates the up and down changes to the standard deviation of stock returns:</a:t>
                </a:r>
              </a:p>
              <a:p>
                <a:pPr>
                  <a:lnSpc>
                    <a:spcPct val="107000"/>
                  </a:lnSpc>
                  <a:spcAft>
                    <a:spcPts val="0"/>
                  </a:spcAft>
                </a:pP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solidFill>
                      <a:srgbClr val="242021"/>
                    </a:solidFill>
                    <a:latin typeface="STIXMathJax_Main-Regular"/>
                    <a:ea typeface="Calibri" panose="020F0502020204030204" pitchFamily="34" charset="0"/>
                    <a:cs typeface="Times New Roman" panose="02020603050405020304" pitchFamily="18" charset="0"/>
                  </a:rPr>
                  <a:t>1 + upside change</a:t>
                </a:r>
                <a:r>
                  <a:rPr lang="en-GB" sz="2800" i="1" dirty="0">
                    <a:solidFill>
                      <a:srgbClr val="242021"/>
                    </a:solidFill>
                    <a:latin typeface="STIXMathJax_Main-Italic"/>
                    <a:ea typeface="Calibri" panose="020F0502020204030204" pitchFamily="34" charset="0"/>
                    <a:cs typeface="Times New Roman" panose="02020603050405020304" pitchFamily="18" charset="0"/>
                  </a:rPr>
                  <a:t> </a:t>
                </a:r>
                <a:r>
                  <a:rPr lang="en-GB" sz="2800" dirty="0">
                    <a:solidFill>
                      <a:srgbClr val="242021"/>
                    </a:solidFill>
                    <a:latin typeface="STIXMathJax_Main-Regular"/>
                    <a:ea typeface="Calibri" panose="020F0502020204030204" pitchFamily="34" charset="0"/>
                    <a:cs typeface="Times New Roman" panose="02020603050405020304" pitchFamily="18" charset="0"/>
                  </a:rPr>
                  <a:t>= </a:t>
                </a:r>
                <a14:m>
                  <m:oMath xmlns:m="http://schemas.openxmlformats.org/officeDocument/2006/math">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𝑢</m:t>
                    </m:r>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GB" sz="2800">
                        <a:solidFill>
                          <a:srgbClr val="242021"/>
                        </a:solidFill>
                        <a:latin typeface="Cambria Math" panose="02040503050406030204" pitchFamily="18" charset="0"/>
                        <a:ea typeface="Calibri" panose="020F0502020204030204" pitchFamily="34" charset="0"/>
                        <a:cs typeface="Times New Roman" panose="02020603050405020304" pitchFamily="18" charset="0"/>
                      </a:rPr>
                      <m:t>exp</m:t>
                    </m:r>
                    <m:r>
                      <a:rPr lang="en-GB" sz="2800">
                        <a:solidFill>
                          <a:srgbClr val="242021"/>
                        </a:solidFill>
                        <a:latin typeface="Cambria Math" panose="02040503050406030204" pitchFamily="18" charset="0"/>
                        <a:ea typeface="Calibri" panose="020F0502020204030204" pitchFamily="34" charset="0"/>
                        <a:cs typeface="Times New Roman" panose="02020603050405020304" pitchFamily="18" charset="0"/>
                      </a:rPr>
                      <m:t>⁡</m:t>
                    </m:r>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m:t>
                    </m:r>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𝜎</m:t>
                    </m:r>
                    <m:rad>
                      <m:radPr>
                        <m:degHide m:val="on"/>
                        <m:ctrlP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h</m:t>
                        </m:r>
                      </m:e>
                    </m:rad>
                    <m:r>
                      <a:rPr lang="en-GB" sz="28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a:solidFill>
                      <a:srgbClr val="242021"/>
                    </a:solidFill>
                    <a:latin typeface="STIXMathJax_Main-Regular"/>
                    <a:ea typeface="Calibri" panose="020F0502020204030204" pitchFamily="34" charset="0"/>
                    <a:cs typeface="Times New Roman" panose="02020603050405020304" pitchFamily="18" charset="0"/>
                  </a:rPr>
                  <a:t>1 + downside change = </a:t>
                </a:r>
                <a:r>
                  <a:rPr lang="en-GB" sz="2800" i="1" dirty="0">
                    <a:solidFill>
                      <a:srgbClr val="242021"/>
                    </a:solidFill>
                    <a:latin typeface="STIXMathJax_Main-Italic"/>
                    <a:ea typeface="Calibri" panose="020F0502020204030204" pitchFamily="34" charset="0"/>
                    <a:cs typeface="Times New Roman" panose="02020603050405020304" pitchFamily="18" charset="0"/>
                  </a:rPr>
                  <a:t>d </a:t>
                </a:r>
                <a:r>
                  <a:rPr lang="en-GB" sz="2800" dirty="0">
                    <a:solidFill>
                      <a:srgbClr val="242021"/>
                    </a:solidFill>
                    <a:latin typeface="STIXMathJax_Main-Regular"/>
                    <a:ea typeface="Calibri" panose="020F0502020204030204" pitchFamily="34" charset="0"/>
                    <a:cs typeface="Times New Roman" panose="02020603050405020304" pitchFamily="18" charset="0"/>
                  </a:rPr>
                  <a:t>= 1 /</a:t>
                </a:r>
                <a:r>
                  <a:rPr lang="en-GB" sz="3600" dirty="0">
                    <a:solidFill>
                      <a:srgbClr val="242021"/>
                    </a:solidFill>
                    <a:ea typeface="Calibri" panose="020F0502020204030204" pitchFamily="34" charset="0"/>
                    <a:cs typeface="Times New Roman" panose="02020603050405020304" pitchFamily="18" charset="0"/>
                  </a:rPr>
                  <a:t> </a:t>
                </a:r>
                <a14:m>
                  <m:oMath xmlns:m="http://schemas.openxmlformats.org/officeDocument/2006/math">
                    <m:r>
                      <a:rPr lang="en-GB" sz="3200" i="1">
                        <a:solidFill>
                          <a:srgbClr val="242021"/>
                        </a:solidFill>
                        <a:latin typeface="Cambria Math" panose="02040503050406030204" pitchFamily="18" charset="0"/>
                        <a:ea typeface="Calibri" panose="020F0502020204030204" pitchFamily="34" charset="0"/>
                        <a:cs typeface="Times New Roman" panose="02020603050405020304" pitchFamily="18" charset="0"/>
                      </a:rPr>
                      <m:t>𝑢</m:t>
                    </m:r>
                  </m:oMath>
                </a14:m>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40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1D43AF25-484A-4716-AAA5-C47C72B8429C}"/>
                  </a:ext>
                </a:extLst>
              </p:cNvPr>
              <p:cNvSpPr>
                <a:spLocks noRot="1" noChangeAspect="1" noMove="1" noResize="1" noEditPoints="1" noAdjustHandles="1" noChangeArrowheads="1" noChangeShapeType="1" noTextEdit="1"/>
              </p:cNvSpPr>
              <p:nvPr/>
            </p:nvSpPr>
            <p:spPr>
              <a:xfrm>
                <a:off x="306791" y="1567317"/>
                <a:ext cx="11408735" cy="4056367"/>
              </a:xfrm>
              <a:prstGeom prst="rect">
                <a:avLst/>
              </a:prstGeom>
              <a:blipFill>
                <a:blip r:embed="rId2"/>
                <a:stretch>
                  <a:fillRect l="-1013" t="-1345"/>
                </a:stretch>
              </a:blipFill>
              <a:ln w="19050">
                <a:solidFill>
                  <a:srgbClr val="00B0F0"/>
                </a:solidFill>
              </a:ln>
            </p:spPr>
            <p:txBody>
              <a:bodyPr/>
              <a:lstStyle/>
              <a:p>
                <a:r>
                  <a:rPr lang="en-GB">
                    <a:noFill/>
                  </a:rPr>
                  <a:t> </a:t>
                </a:r>
              </a:p>
            </p:txBody>
          </p:sp>
        </mc:Fallback>
      </mc:AlternateContent>
      <p:sp>
        <p:nvSpPr>
          <p:cNvPr id="5" name="Rectangle 4">
            <a:extLst>
              <a:ext uri="{FF2B5EF4-FFF2-40B4-BE49-F238E27FC236}">
                <a16:creationId xmlns:a16="http://schemas.microsoft.com/office/drawing/2014/main" id="{94A2CB39-66C8-4A64-BA4E-26A9FB5F4F98}"/>
              </a:ext>
            </a:extLst>
          </p:cNvPr>
          <p:cNvSpPr/>
          <p:nvPr/>
        </p:nvSpPr>
        <p:spPr>
          <a:xfrm rot="21386396">
            <a:off x="6031080" y="2561164"/>
            <a:ext cx="5572287" cy="3785652"/>
          </a:xfrm>
          <a:prstGeom prst="rect">
            <a:avLst/>
          </a:prstGeom>
          <a:solidFill>
            <a:schemeClr val="accent6">
              <a:lumMod val="20000"/>
              <a:lumOff val="80000"/>
              <a:alpha val="61000"/>
            </a:schemeClr>
          </a:solidFill>
          <a:ln w="19050">
            <a:solidFill>
              <a:srgbClr val="FF0000"/>
            </a:solidFill>
          </a:ln>
        </p:spPr>
        <p:txBody>
          <a:bodyPr wrap="square" lIns="91440" tIns="45720" rIns="91440" bIns="45720">
            <a:spAutoFit/>
          </a:bodyPr>
          <a:lstStyle/>
          <a:p>
            <a:pPr algn="just"/>
            <a:r>
              <a:rPr lang="en-US" sz="2400" b="0" cap="none" spc="0" dirty="0" err="1">
                <a:ln w="0"/>
                <a:effectLst>
                  <a:outerShdw blurRad="38100" dist="25400" dir="5400000" algn="ctr" rotWithShape="0">
                    <a:srgbClr val="6E747A">
                      <a:alpha val="43000"/>
                    </a:srgbClr>
                  </a:outerShdw>
                </a:effectLst>
              </a:rPr>
              <a:t>Resumindo</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você</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só</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precisa</a:t>
            </a:r>
            <a:r>
              <a:rPr lang="en-US" sz="2400" b="0" cap="none" spc="0" dirty="0">
                <a:ln w="0"/>
                <a:effectLst>
                  <a:outerShdw blurRad="38100" dist="25400" dir="5400000" algn="ctr" rotWithShape="0">
                    <a:srgbClr val="6E747A">
                      <a:alpha val="43000"/>
                    </a:srgbClr>
                  </a:outerShdw>
                </a:effectLst>
              </a:rPr>
              <a:t> de 5 </a:t>
            </a:r>
            <a:r>
              <a:rPr lang="en-US" sz="2400" b="0" cap="none" spc="0" dirty="0" err="1">
                <a:ln w="0"/>
                <a:effectLst>
                  <a:outerShdw blurRad="38100" dist="25400" dir="5400000" algn="ctr" rotWithShape="0">
                    <a:srgbClr val="6E747A">
                      <a:alpha val="43000"/>
                    </a:srgbClr>
                  </a:outerShdw>
                </a:effectLst>
              </a:rPr>
              <a:t>informações</a:t>
            </a:r>
            <a:r>
              <a:rPr lang="en-US" sz="2400" b="0" cap="none" spc="0" dirty="0">
                <a:ln w="0"/>
                <a:effectLst>
                  <a:outerShdw blurRad="38100" dist="25400" dir="5400000" algn="ctr" rotWithShape="0">
                    <a:srgbClr val="6E747A">
                      <a:alpha val="43000"/>
                    </a:srgbClr>
                  </a:outerShdw>
                </a:effectLst>
              </a:rPr>
              <a:t> para </a:t>
            </a:r>
            <a:r>
              <a:rPr lang="en-US" sz="2400" b="0" cap="none" spc="0" dirty="0" err="1">
                <a:ln w="0"/>
                <a:effectLst>
                  <a:outerShdw blurRad="38100" dist="25400" dir="5400000" algn="ctr" rotWithShape="0">
                    <a:srgbClr val="6E747A">
                      <a:alpha val="43000"/>
                    </a:srgbClr>
                  </a:outerShdw>
                </a:effectLst>
              </a:rPr>
              <a:t>precificar</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uma</a:t>
            </a:r>
            <a:r>
              <a:rPr lang="en-US" sz="2400" b="0" cap="none" spc="0" dirty="0">
                <a:ln w="0"/>
                <a:effectLst>
                  <a:outerShdw blurRad="38100" dist="25400" dir="5400000" algn="ctr" rotWithShape="0">
                    <a:srgbClr val="6E747A">
                      <a:alpha val="43000"/>
                    </a:srgbClr>
                  </a:outerShdw>
                </a:effectLst>
              </a:rPr>
              <a:t> EUROPEAN CALL OPTION à </a:t>
            </a:r>
            <a:r>
              <a:rPr lang="en-US" sz="2400" b="0" cap="none" spc="0" dirty="0" err="1">
                <a:ln w="0"/>
                <a:effectLst>
                  <a:outerShdw blurRad="38100" dist="25400" dir="5400000" algn="ctr" rotWithShape="0">
                    <a:srgbClr val="6E747A">
                      <a:alpha val="43000"/>
                    </a:srgbClr>
                  </a:outerShdw>
                </a:effectLst>
              </a:rPr>
              <a:t>lá</a:t>
            </a:r>
            <a:r>
              <a:rPr lang="en-US" sz="2400" b="0" cap="none" spc="0" dirty="0">
                <a:ln w="0"/>
                <a:effectLst>
                  <a:outerShdw blurRad="38100" dist="25400" dir="5400000" algn="ctr" rotWithShape="0">
                    <a:srgbClr val="6E747A">
                      <a:alpha val="43000"/>
                    </a:srgbClr>
                  </a:outerShdw>
                </a:effectLst>
              </a:rPr>
              <a:t> Black-Scholes!!!</a:t>
            </a:r>
          </a:p>
          <a:p>
            <a:pPr algn="just"/>
            <a:endParaRPr lang="en-US" sz="2400" dirty="0">
              <a:ln w="0"/>
              <a:effectLst>
                <a:outerShdw blurRad="38100" dist="25400" dir="5400000" algn="ctr" rotWithShape="0">
                  <a:srgbClr val="6E747A">
                    <a:alpha val="43000"/>
                  </a:srgbClr>
                </a:outerShdw>
              </a:effectLst>
            </a:endParaRPr>
          </a:p>
          <a:p>
            <a:pPr algn="just"/>
            <a:r>
              <a:rPr lang="en-US" sz="2400" b="0" cap="none" spc="0" dirty="0">
                <a:ln w="0"/>
                <a:effectLst>
                  <a:outerShdw blurRad="38100" dist="25400" dir="5400000" algn="ctr" rotWithShape="0">
                    <a:srgbClr val="6E747A">
                      <a:alpha val="43000"/>
                    </a:srgbClr>
                  </a:outerShdw>
                </a:effectLst>
              </a:rPr>
              <a:t>1. - </a:t>
            </a:r>
            <a:r>
              <a:rPr lang="en-US" sz="2400" b="0" cap="none" spc="0" dirty="0" err="1">
                <a:ln w="0"/>
                <a:effectLst>
                  <a:outerShdw blurRad="38100" dist="25400" dir="5400000" algn="ctr" rotWithShape="0">
                    <a:srgbClr val="6E747A">
                      <a:alpha val="43000"/>
                    </a:srgbClr>
                  </a:outerShdw>
                </a:effectLst>
              </a:rPr>
              <a:t>Desvio</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padrão</a:t>
            </a:r>
            <a:r>
              <a:rPr lang="en-US" sz="2400" b="0" cap="none" spc="0" dirty="0">
                <a:ln w="0"/>
                <a:effectLst>
                  <a:outerShdw blurRad="38100" dist="25400" dir="5400000" algn="ctr" rotWithShape="0">
                    <a:srgbClr val="6E747A">
                      <a:alpha val="43000"/>
                    </a:srgbClr>
                  </a:outerShdw>
                </a:effectLst>
              </a:rPr>
              <a:t> do </a:t>
            </a:r>
            <a:r>
              <a:rPr lang="en-US" sz="2400" b="0" cap="none" spc="0" dirty="0" err="1">
                <a:ln w="0"/>
                <a:effectLst>
                  <a:outerShdw blurRad="38100" dist="25400" dir="5400000" algn="ctr" rotWithShape="0">
                    <a:srgbClr val="6E747A">
                      <a:alpha val="43000"/>
                    </a:srgbClr>
                  </a:outerShdw>
                </a:effectLst>
              </a:rPr>
              <a:t>Preço</a:t>
            </a:r>
            <a:r>
              <a:rPr lang="en-US" sz="2400" b="0" cap="none" spc="0" dirty="0">
                <a:ln w="0"/>
                <a:effectLst>
                  <a:outerShdw blurRad="38100" dist="25400" dir="5400000" algn="ctr" rotWithShape="0">
                    <a:srgbClr val="6E747A">
                      <a:alpha val="43000"/>
                    </a:srgbClr>
                  </a:outerShdw>
                </a:effectLst>
              </a:rPr>
              <a:t> da </a:t>
            </a:r>
            <a:r>
              <a:rPr lang="en-US" sz="2400" b="0" cap="none" spc="0" dirty="0" err="1">
                <a:ln w="0"/>
                <a:effectLst>
                  <a:outerShdw blurRad="38100" dist="25400" dir="5400000" algn="ctr" rotWithShape="0">
                    <a:srgbClr val="6E747A">
                      <a:alpha val="43000"/>
                    </a:srgbClr>
                  </a:outerShdw>
                </a:effectLst>
              </a:rPr>
              <a:t>Ação</a:t>
            </a:r>
            <a:r>
              <a:rPr lang="en-US" sz="2400" b="0" cap="none" spc="0" dirty="0">
                <a:ln w="0"/>
                <a:effectLst>
                  <a:outerShdw blurRad="38100" dist="25400" dir="5400000" algn="ctr" rotWithShape="0">
                    <a:srgbClr val="6E747A">
                      <a:alpha val="43000"/>
                    </a:srgbClr>
                  </a:outerShdw>
                </a:effectLst>
              </a:rPr>
              <a:t>!</a:t>
            </a:r>
          </a:p>
          <a:p>
            <a:pPr algn="just"/>
            <a:r>
              <a:rPr lang="en-US" sz="2400" b="0" cap="none" spc="0" dirty="0">
                <a:ln w="0"/>
                <a:effectLst>
                  <a:outerShdw blurRad="38100" dist="25400" dir="5400000" algn="ctr" rotWithShape="0">
                    <a:srgbClr val="6E747A">
                      <a:alpha val="43000"/>
                    </a:srgbClr>
                  </a:outerShdw>
                </a:effectLst>
              </a:rPr>
              <a:t>2. - </a:t>
            </a:r>
            <a:r>
              <a:rPr lang="en-US" sz="2400" b="0" cap="none" spc="0" dirty="0" err="1">
                <a:ln w="0"/>
                <a:effectLst>
                  <a:outerShdw blurRad="38100" dist="25400" dir="5400000" algn="ctr" rotWithShape="0">
                    <a:srgbClr val="6E747A">
                      <a:alpha val="43000"/>
                    </a:srgbClr>
                  </a:outerShdw>
                </a:effectLst>
              </a:rPr>
              <a:t>Preço</a:t>
            </a:r>
            <a:r>
              <a:rPr lang="en-US" sz="2400" b="0" cap="none" spc="0" dirty="0">
                <a:ln w="0"/>
                <a:effectLst>
                  <a:outerShdw blurRad="38100" dist="25400" dir="5400000" algn="ctr" rotWithShape="0">
                    <a:srgbClr val="6E747A">
                      <a:alpha val="43000"/>
                    </a:srgbClr>
                  </a:outerShdw>
                </a:effectLst>
              </a:rPr>
              <a:t> da </a:t>
            </a:r>
            <a:r>
              <a:rPr lang="en-US" sz="2400" b="0" cap="none" spc="0" dirty="0" err="1">
                <a:ln w="0"/>
                <a:effectLst>
                  <a:outerShdw blurRad="38100" dist="25400" dir="5400000" algn="ctr" rotWithShape="0">
                    <a:srgbClr val="6E747A">
                      <a:alpha val="43000"/>
                    </a:srgbClr>
                  </a:outerShdw>
                </a:effectLst>
              </a:rPr>
              <a:t>Ação</a:t>
            </a:r>
            <a:r>
              <a:rPr lang="en-US" sz="2400" b="0" cap="none" spc="0" dirty="0">
                <a:ln w="0"/>
                <a:effectLst>
                  <a:outerShdw blurRad="38100" dist="25400" dir="5400000" algn="ctr" rotWithShape="0">
                    <a:srgbClr val="6E747A">
                      <a:alpha val="43000"/>
                    </a:srgbClr>
                  </a:outerShdw>
                </a:effectLst>
              </a:rPr>
              <a:t> </a:t>
            </a:r>
            <a:r>
              <a:rPr lang="en-US" sz="2400" b="0" cap="none" spc="0" dirty="0" err="1">
                <a:ln w="0"/>
                <a:effectLst>
                  <a:outerShdw blurRad="38100" dist="25400" dir="5400000" algn="ctr" rotWithShape="0">
                    <a:srgbClr val="6E747A">
                      <a:alpha val="43000"/>
                    </a:srgbClr>
                  </a:outerShdw>
                </a:effectLst>
              </a:rPr>
              <a:t>Hoje</a:t>
            </a:r>
            <a:r>
              <a:rPr lang="en-US" sz="2400" b="0" cap="none" spc="0" dirty="0">
                <a:ln w="0"/>
                <a:effectLst>
                  <a:outerShdw blurRad="38100" dist="25400" dir="5400000" algn="ctr" rotWithShape="0">
                    <a:srgbClr val="6E747A">
                      <a:alpha val="43000"/>
                    </a:srgbClr>
                  </a:outerShdw>
                </a:effectLst>
              </a:rPr>
              <a:t>!</a:t>
            </a:r>
          </a:p>
          <a:p>
            <a:pPr algn="just"/>
            <a:r>
              <a:rPr lang="en-US" sz="2400" dirty="0">
                <a:ln w="0"/>
                <a:effectLst>
                  <a:outerShdw blurRad="38100" dist="25400" dir="5400000" algn="ctr" rotWithShape="0">
                    <a:srgbClr val="6E747A">
                      <a:alpha val="43000"/>
                    </a:srgbClr>
                  </a:outerShdw>
                </a:effectLst>
              </a:rPr>
              <a:t>3</a:t>
            </a:r>
            <a:r>
              <a:rPr lang="en-US" sz="2400" b="0" cap="none" spc="0" dirty="0">
                <a:ln w="0"/>
                <a:effectLst>
                  <a:outerShdw blurRad="38100" dist="25400" dir="5400000" algn="ctr" rotWithShape="0">
                    <a:srgbClr val="6E747A">
                      <a:alpha val="43000"/>
                    </a:srgbClr>
                  </a:outerShdw>
                </a:effectLst>
              </a:rPr>
              <a:t>. - Risk-free Interest rate!</a:t>
            </a:r>
          </a:p>
          <a:p>
            <a:pPr algn="just"/>
            <a:r>
              <a:rPr lang="en-US" sz="2400" dirty="0">
                <a:ln w="0"/>
                <a:effectLst>
                  <a:outerShdw blurRad="38100" dist="25400" dir="5400000" algn="ctr" rotWithShape="0">
                    <a:srgbClr val="6E747A">
                      <a:alpha val="43000"/>
                    </a:srgbClr>
                  </a:outerShdw>
                </a:effectLst>
              </a:rPr>
              <a:t>4. - Strike Price!</a:t>
            </a:r>
          </a:p>
          <a:p>
            <a:pPr algn="just"/>
            <a:r>
              <a:rPr lang="en-US" sz="2400" dirty="0">
                <a:ln w="0"/>
                <a:effectLst>
                  <a:outerShdw blurRad="38100" dist="25400" dir="5400000" algn="ctr" rotWithShape="0">
                    <a:srgbClr val="6E747A">
                      <a:alpha val="43000"/>
                    </a:srgbClr>
                  </a:outerShdw>
                </a:effectLst>
              </a:rPr>
              <a:t>5. - Maturity Date!</a:t>
            </a:r>
            <a:endParaRPr lang="en-US" sz="2400" b="0" cap="none" spc="0" dirty="0">
              <a:ln w="0"/>
              <a:effectLst>
                <a:outerShdw blurRad="38100" dist="25400" dir="5400000" algn="ctr" rotWithShape="0">
                  <a:srgbClr val="6E747A">
                    <a:alpha val="43000"/>
                  </a:srgbClr>
                </a:outerShdw>
              </a:effectLst>
            </a:endParaRPr>
          </a:p>
        </p:txBody>
      </p:sp>
      <p:sp>
        <p:nvSpPr>
          <p:cNvPr id="4" name="Rectangle 3">
            <a:extLst>
              <a:ext uri="{FF2B5EF4-FFF2-40B4-BE49-F238E27FC236}">
                <a16:creationId xmlns:a16="http://schemas.microsoft.com/office/drawing/2014/main" id="{F25118CA-4880-4D0E-9959-BFB7C360714E}"/>
              </a:ext>
            </a:extLst>
          </p:cNvPr>
          <p:cNvSpPr/>
          <p:nvPr/>
        </p:nvSpPr>
        <p:spPr>
          <a:xfrm>
            <a:off x="468197" y="481102"/>
            <a:ext cx="11255605" cy="523220"/>
          </a:xfrm>
          <a:prstGeom prst="rect">
            <a:avLst/>
          </a:prstGeom>
          <a:solidFill>
            <a:schemeClr val="accent6">
              <a:lumMod val="20000"/>
              <a:lumOff val="80000"/>
              <a:alpha val="97000"/>
            </a:schemeClr>
          </a:solidFill>
          <a:ln w="19050">
            <a:solidFill>
              <a:srgbClr val="FF0000"/>
            </a:solidFill>
          </a:ln>
        </p:spPr>
        <p:txBody>
          <a:bodyPr wrap="square" lIns="91440" tIns="45720" rIns="91440" bIns="45720">
            <a:spAutoFit/>
          </a:bodyPr>
          <a:lstStyle/>
          <a:p>
            <a:pPr algn="just"/>
            <a:r>
              <a:rPr lang="en-US" sz="2800" dirty="0">
                <a:ln w="0"/>
                <a:solidFill>
                  <a:schemeClr val="accent1"/>
                </a:solidFill>
                <a:effectLst>
                  <a:outerShdw blurRad="38100" dist="25400" dir="5400000" algn="ctr" rotWithShape="0">
                    <a:srgbClr val="6E747A">
                      <a:alpha val="43000"/>
                    </a:srgbClr>
                  </a:outerShdw>
                </a:effectLst>
              </a:rPr>
              <a:t>O </a:t>
            </a:r>
            <a:r>
              <a:rPr lang="en-US" sz="2800" dirty="0" err="1">
                <a:ln w="0"/>
                <a:solidFill>
                  <a:schemeClr val="accent1"/>
                </a:solidFill>
                <a:effectLst>
                  <a:outerShdw blurRad="38100" dist="25400" dir="5400000" algn="ctr" rotWithShape="0">
                    <a:srgbClr val="6E747A">
                      <a:alpha val="43000"/>
                    </a:srgbClr>
                  </a:outerShdw>
                </a:effectLst>
              </a:rPr>
              <a:t>quê</a:t>
            </a:r>
            <a:r>
              <a:rPr lang="en-US" sz="2800" dirty="0">
                <a:ln w="0"/>
                <a:solidFill>
                  <a:schemeClr val="accent1"/>
                </a:solidFill>
                <a:effectLst>
                  <a:outerShdw blurRad="38100" dist="25400" dir="5400000" algn="ctr" rotWithShape="0">
                    <a:srgbClr val="6E747A">
                      <a:alpha val="43000"/>
                    </a:srgbClr>
                  </a:outerShdw>
                </a:effectLst>
              </a:rPr>
              <a:t> </a:t>
            </a:r>
            <a:r>
              <a:rPr lang="en-US" sz="2800" dirty="0" err="1">
                <a:ln w="0"/>
                <a:solidFill>
                  <a:schemeClr val="accent1"/>
                </a:solidFill>
                <a:effectLst>
                  <a:outerShdw blurRad="38100" dist="25400" dir="5400000" algn="ctr" rotWithShape="0">
                    <a:srgbClr val="6E747A">
                      <a:alpha val="43000"/>
                    </a:srgbClr>
                  </a:outerShdw>
                </a:effectLst>
              </a:rPr>
              <a:t>está</a:t>
            </a:r>
            <a:r>
              <a:rPr lang="en-US" sz="2800" dirty="0">
                <a:ln w="0"/>
                <a:solidFill>
                  <a:schemeClr val="accent1"/>
                </a:solidFill>
                <a:effectLst>
                  <a:outerShdw blurRad="38100" dist="25400" dir="5400000" algn="ctr" rotWithShape="0">
                    <a:srgbClr val="6E747A">
                      <a:alpha val="43000"/>
                    </a:srgbClr>
                  </a:outerShdw>
                </a:effectLst>
              </a:rPr>
              <a:t> por </a:t>
            </a:r>
            <a:r>
              <a:rPr lang="en-US" sz="2800" dirty="0" err="1">
                <a:ln w="0"/>
                <a:solidFill>
                  <a:schemeClr val="accent1"/>
                </a:solidFill>
                <a:effectLst>
                  <a:outerShdw blurRad="38100" dist="25400" dir="5400000" algn="ctr" rotWithShape="0">
                    <a:srgbClr val="6E747A">
                      <a:alpha val="43000"/>
                    </a:srgbClr>
                  </a:outerShdw>
                </a:effectLst>
              </a:rPr>
              <a:t>trás</a:t>
            </a:r>
            <a:r>
              <a:rPr lang="en-US" sz="2800" dirty="0">
                <a:ln w="0"/>
                <a:solidFill>
                  <a:schemeClr val="accent1"/>
                </a:solidFill>
                <a:effectLst>
                  <a:outerShdw blurRad="38100" dist="25400" dir="5400000" algn="ctr" rotWithShape="0">
                    <a:srgbClr val="6E747A">
                      <a:alpha val="43000"/>
                    </a:srgbClr>
                  </a:outerShdw>
                </a:effectLst>
              </a:rPr>
              <a:t> da </a:t>
            </a:r>
            <a:r>
              <a:rPr lang="en-US" sz="2800" b="1" dirty="0">
                <a:ln w="0"/>
                <a:solidFill>
                  <a:schemeClr val="accent1"/>
                </a:solidFill>
                <a:effectLst>
                  <a:outerShdw blurRad="38100" dist="25400" dir="5400000" algn="ctr" rotWithShape="0">
                    <a:srgbClr val="6E747A">
                      <a:alpha val="43000"/>
                    </a:srgbClr>
                  </a:outerShdw>
                </a:effectLst>
              </a:rPr>
              <a:t>The Risk-Neutral Probability of a Rise in Value</a:t>
            </a:r>
            <a:r>
              <a:rPr lang="en-US" sz="280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404469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B2594F-01FC-47AB-8A4F-0BCF4726B149}"/>
              </a:ext>
            </a:extLst>
          </p:cNvPr>
          <p:cNvSpPr/>
          <p:nvPr/>
        </p:nvSpPr>
        <p:spPr>
          <a:xfrm>
            <a:off x="258725" y="1915577"/>
            <a:ext cx="11674549" cy="4284506"/>
          </a:xfrm>
          <a:prstGeom prst="rect">
            <a:avLst/>
          </a:prstGeom>
          <a:ln>
            <a:solidFill>
              <a:srgbClr val="0070C0"/>
            </a:solidFill>
          </a:ln>
        </p:spPr>
        <p:txBody>
          <a:bodyPr wrap="square">
            <a:spAutoFit/>
          </a:bodyPr>
          <a:lstStyle/>
          <a:p>
            <a:pPr algn="just">
              <a:lnSpc>
                <a:spcPct val="107000"/>
              </a:lnSpc>
              <a:spcAft>
                <a:spcPts val="0"/>
              </a:spcAft>
            </a:pPr>
            <a:r>
              <a:rPr lang="en-GB" sz="3200" b="1" dirty="0">
                <a:solidFill>
                  <a:srgbClr val="242021"/>
                </a:solidFill>
                <a:latin typeface="STIXMathJax_Main-Bold"/>
                <a:ea typeface="Calibri" panose="020F0502020204030204" pitchFamily="34" charset="0"/>
                <a:cs typeface="Times New Roman" panose="02020603050405020304" pitchFamily="18" charset="0"/>
              </a:rPr>
              <a:t>1. </a:t>
            </a:r>
            <a:r>
              <a:rPr lang="en-GB" sz="3200" dirty="0">
                <a:solidFill>
                  <a:srgbClr val="242021"/>
                </a:solidFill>
                <a:latin typeface="STIXMathJax_Main-Regular"/>
                <a:ea typeface="Calibri" panose="020F0502020204030204" pitchFamily="34" charset="0"/>
                <a:cs typeface="Times New Roman" panose="02020603050405020304" pitchFamily="18" charset="0"/>
              </a:rPr>
              <a:t>Find the combination of stock and loan that replicates an investment in the option. Since the two strategies give identical payoffs in the future, they must sell for the same price today;</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3200" dirty="0">
                <a:solidFill>
                  <a:srgbClr val="242021"/>
                </a:solidFill>
                <a:latin typeface="STIXMathJax_Main-Regular"/>
                <a:ea typeface="Calibri" panose="020F0502020204030204" pitchFamily="34" charset="0"/>
                <a:cs typeface="Times New Roman" panose="02020603050405020304" pitchFamily="18" charset="0"/>
              </a:rPr>
              <a:t>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3200" b="1" dirty="0">
                <a:solidFill>
                  <a:srgbClr val="242021"/>
                </a:solidFill>
                <a:latin typeface="STIXMathJax_Main-Bold"/>
                <a:ea typeface="Calibri" panose="020F0502020204030204" pitchFamily="34" charset="0"/>
                <a:cs typeface="Times New Roman" panose="02020603050405020304" pitchFamily="18" charset="0"/>
              </a:rPr>
              <a:t>2. </a:t>
            </a:r>
            <a:r>
              <a:rPr lang="en-GB" sz="3200" dirty="0">
                <a:solidFill>
                  <a:srgbClr val="242021"/>
                </a:solidFill>
                <a:latin typeface="STIXMathJax_Main-Regular"/>
                <a:ea typeface="Calibri" panose="020F0502020204030204" pitchFamily="34" charset="0"/>
                <a:cs typeface="Times New Roman" panose="02020603050405020304" pitchFamily="18" charset="0"/>
              </a:rPr>
              <a:t>Pretend that investors do not care about risk, so that the expected return on the stock is equal to the interest rate. Calculate the expected future value of the option in this </a:t>
            </a:r>
            <a:r>
              <a:rPr lang="en-GB" sz="3200" dirty="0">
                <a:solidFill>
                  <a:srgbClr val="242021"/>
                </a:solidFill>
                <a:highlight>
                  <a:srgbClr val="FFFF00"/>
                </a:highlight>
                <a:latin typeface="STIXMathJax_Main-Regular"/>
                <a:ea typeface="Calibri" panose="020F0502020204030204" pitchFamily="34" charset="0"/>
                <a:cs typeface="Times New Roman" panose="02020603050405020304" pitchFamily="18" charset="0"/>
              </a:rPr>
              <a:t>hypothetical risk-neutral world</a:t>
            </a:r>
            <a:r>
              <a:rPr lang="en-GB" sz="3200" dirty="0">
                <a:solidFill>
                  <a:srgbClr val="242021"/>
                </a:solidFill>
                <a:latin typeface="STIXMathJax_Main-Regular"/>
                <a:ea typeface="Calibri" panose="020F0502020204030204" pitchFamily="34" charset="0"/>
                <a:cs typeface="Times New Roman" panose="02020603050405020304" pitchFamily="18" charset="0"/>
              </a:rPr>
              <a:t> and discount it at the risk-free interest rate.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9B2A2FD-F99F-4B56-8901-F93FABD97E3C}"/>
              </a:ext>
            </a:extLst>
          </p:cNvPr>
          <p:cNvSpPr txBox="1"/>
          <p:nvPr/>
        </p:nvSpPr>
        <p:spPr>
          <a:xfrm>
            <a:off x="143865" y="914836"/>
            <a:ext cx="11904267" cy="523220"/>
          </a:xfrm>
          <a:prstGeom prst="rect">
            <a:avLst/>
          </a:prstGeom>
          <a:gradFill>
            <a:gsLst>
              <a:gs pos="0">
                <a:schemeClr val="accent1">
                  <a:lumMod val="5000"/>
                  <a:lumOff val="95000"/>
                </a:schemeClr>
              </a:gs>
              <a:gs pos="74000">
                <a:srgbClr val="FFC000"/>
              </a:gs>
              <a:gs pos="83000">
                <a:srgbClr val="FFC000"/>
              </a:gs>
              <a:gs pos="100000">
                <a:srgbClr val="FFC000"/>
              </a:gs>
            </a:gsLst>
            <a:lin ang="5400000" scaled="1"/>
          </a:gradFill>
          <a:ln>
            <a:solidFill>
              <a:schemeClr val="accent1"/>
            </a:solidFill>
          </a:ln>
        </p:spPr>
        <p:txBody>
          <a:bodyPr wrap="square" rtlCol="0">
            <a:spAutoFit/>
          </a:bodyPr>
          <a:lstStyle/>
          <a:p>
            <a:pPr algn="ctr"/>
            <a:r>
              <a:rPr lang="en-GB" sz="2800" b="1" dirty="0">
                <a:solidFill>
                  <a:srgbClr val="242021"/>
                </a:solidFill>
                <a:latin typeface="STIXMathJax_Main-Regular"/>
                <a:ea typeface="Calibri" panose="020F0502020204030204" pitchFamily="34" charset="0"/>
                <a:cs typeface="Times New Roman" panose="02020603050405020304" pitchFamily="18" charset="0"/>
              </a:rPr>
              <a:t>WE NOW HAVE TWO WAYS TO CALCULATE THE VALUE OF AN OPTION:</a:t>
            </a:r>
            <a:endParaRPr lang="en-GB" sz="2800" b="1" dirty="0"/>
          </a:p>
        </p:txBody>
      </p:sp>
    </p:spTree>
    <p:extLst>
      <p:ext uri="{BB962C8B-B14F-4D97-AF65-F5344CB8AC3E}">
        <p14:creationId xmlns:p14="http://schemas.microsoft.com/office/powerpoint/2010/main" val="5627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1729</Words>
  <Application>Microsoft Office PowerPoint</Application>
  <PresentationFormat>Widescreen</PresentationFormat>
  <Paragraphs>142</Paragraphs>
  <Slides>16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Calibri</vt:lpstr>
      <vt:lpstr>Cambria Math</vt:lpstr>
      <vt:lpstr>HelveticaNeueLTStd-Bd</vt:lpstr>
      <vt:lpstr>MinionPro-It</vt:lpstr>
      <vt:lpstr>MinionPro-Regular</vt:lpstr>
      <vt:lpstr>SerifaStd-Bold</vt:lpstr>
      <vt:lpstr>STIXMathJax_Main-Bold</vt:lpstr>
      <vt:lpstr>STIXMathJax_Main-Italic</vt:lpstr>
      <vt:lpstr>STIXMathJax_Main-Regular</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Eduardo Sodre</dc:creator>
  <cp:lastModifiedBy>Eduardo Sodre</cp:lastModifiedBy>
  <cp:revision>106</cp:revision>
  <dcterms:created xsi:type="dcterms:W3CDTF">2020-05-25T17:42:19Z</dcterms:created>
  <dcterms:modified xsi:type="dcterms:W3CDTF">2020-05-28T15:41:46Z</dcterms:modified>
</cp:coreProperties>
</file>