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3"/>
  </p:notesMasterIdLst>
  <p:sldIdLst>
    <p:sldId id="256" r:id="rId2"/>
    <p:sldId id="258" r:id="rId3"/>
    <p:sldId id="259" r:id="rId4"/>
    <p:sldId id="260" r:id="rId5"/>
    <p:sldId id="261" r:id="rId6"/>
    <p:sldId id="262" r:id="rId7"/>
    <p:sldId id="263" r:id="rId8"/>
    <p:sldId id="264" r:id="rId9"/>
    <p:sldId id="265" r:id="rId10"/>
    <p:sldId id="276" r:id="rId11"/>
    <p:sldId id="277"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embeddedFontLst>
    <p:embeddedFont>
      <p:font typeface="Cambria Math" panose="02040503050406030204" pitchFamily="18" charset="0"/>
      <p:regular r:id="rId24"/>
    </p:embeddedFont>
    <p:embeddedFont>
      <p:font typeface="Roboto" panose="02000000000000000000" pitchFamily="2" charset="0"/>
      <p:regular r:id="rId25"/>
      <p:bold r:id="rId26"/>
      <p:italic r:id="rId27"/>
      <p:boldItalic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EEBD18E-7AF1-4AB1-BDD8-E07868CA0A79}">
  <a:tblStyle styleId="{8EEBD18E-7AF1-4AB1-BDD8-E07868CA0A79}"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20" d="100"/>
          <a:sy n="120" d="100"/>
        </p:scale>
        <p:origin x="370" y="67"/>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duardo Sodre" userId="e6ed0a2b217e11bb" providerId="LiveId" clId="{3A540369-0DEA-4860-B66F-7A39C8E3E7CD}"/>
    <pc:docChg chg="undo custSel addSld delSld modSld">
      <pc:chgData name="Eduardo Sodre" userId="e6ed0a2b217e11bb" providerId="LiveId" clId="{3A540369-0DEA-4860-B66F-7A39C8E3E7CD}" dt="2026-09-11T17:04:31.243" v="290" actId="2711"/>
      <pc:docMkLst>
        <pc:docMk/>
      </pc:docMkLst>
      <pc:sldChg chg="modSp mod">
        <pc:chgData name="Eduardo Sodre" userId="e6ed0a2b217e11bb" providerId="LiveId" clId="{3A540369-0DEA-4860-B66F-7A39C8E3E7CD}" dt="2026-09-11T15:17:18.721" v="12" actId="6549"/>
        <pc:sldMkLst>
          <pc:docMk/>
          <pc:sldMk cId="0" sldId="256"/>
        </pc:sldMkLst>
        <pc:spChg chg="mod">
          <ac:chgData name="Eduardo Sodre" userId="e6ed0a2b217e11bb" providerId="LiveId" clId="{3A540369-0DEA-4860-B66F-7A39C8E3E7CD}" dt="2026-09-11T15:17:18.721" v="12" actId="6549"/>
          <ac:spMkLst>
            <pc:docMk/>
            <pc:sldMk cId="0" sldId="256"/>
            <ac:spMk id="68" creationId="{00000000-0000-0000-0000-000000000000}"/>
          </ac:spMkLst>
        </pc:spChg>
      </pc:sldChg>
      <pc:sldChg chg="del">
        <pc:chgData name="Eduardo Sodre" userId="e6ed0a2b217e11bb" providerId="LiveId" clId="{3A540369-0DEA-4860-B66F-7A39C8E3E7CD}" dt="2026-09-11T15:17:28.423" v="13" actId="47"/>
        <pc:sldMkLst>
          <pc:docMk/>
          <pc:sldMk cId="0" sldId="257"/>
        </pc:sldMkLst>
      </pc:sldChg>
      <pc:sldChg chg="modSp mod">
        <pc:chgData name="Eduardo Sodre" userId="e6ed0a2b217e11bb" providerId="LiveId" clId="{3A540369-0DEA-4860-B66F-7A39C8E3E7CD}" dt="2026-09-11T15:18:02.681" v="31" actId="20577"/>
        <pc:sldMkLst>
          <pc:docMk/>
          <pc:sldMk cId="0" sldId="258"/>
        </pc:sldMkLst>
        <pc:spChg chg="mod">
          <ac:chgData name="Eduardo Sodre" userId="e6ed0a2b217e11bb" providerId="LiveId" clId="{3A540369-0DEA-4860-B66F-7A39C8E3E7CD}" dt="2026-09-11T15:18:02.681" v="31" actId="20577"/>
          <ac:spMkLst>
            <pc:docMk/>
            <pc:sldMk cId="0" sldId="258"/>
            <ac:spMk id="103" creationId="{00000000-0000-0000-0000-000000000000}"/>
          </ac:spMkLst>
        </pc:spChg>
      </pc:sldChg>
      <pc:sldChg chg="modSp mod">
        <pc:chgData name="Eduardo Sodre" userId="e6ed0a2b217e11bb" providerId="LiveId" clId="{3A540369-0DEA-4860-B66F-7A39C8E3E7CD}" dt="2026-09-11T15:19:30.577" v="43" actId="1035"/>
        <pc:sldMkLst>
          <pc:docMk/>
          <pc:sldMk cId="0" sldId="262"/>
        </pc:sldMkLst>
        <pc:spChg chg="mod">
          <ac:chgData name="Eduardo Sodre" userId="e6ed0a2b217e11bb" providerId="LiveId" clId="{3A540369-0DEA-4860-B66F-7A39C8E3E7CD}" dt="2026-09-11T15:19:30.577" v="43" actId="1035"/>
          <ac:spMkLst>
            <pc:docMk/>
            <pc:sldMk cId="0" sldId="262"/>
            <ac:spMk id="139" creationId="{00000000-0000-0000-0000-000000000000}"/>
          </ac:spMkLst>
        </pc:spChg>
      </pc:sldChg>
      <pc:sldChg chg="delSp mod">
        <pc:chgData name="Eduardo Sodre" userId="e6ed0a2b217e11bb" providerId="LiveId" clId="{3A540369-0DEA-4860-B66F-7A39C8E3E7CD}" dt="2026-09-11T15:21:23.023" v="44" actId="478"/>
        <pc:sldMkLst>
          <pc:docMk/>
          <pc:sldMk cId="0" sldId="265"/>
        </pc:sldMkLst>
        <pc:spChg chg="del">
          <ac:chgData name="Eduardo Sodre" userId="e6ed0a2b217e11bb" providerId="LiveId" clId="{3A540369-0DEA-4860-B66F-7A39C8E3E7CD}" dt="2026-09-11T15:21:23.023" v="44" actId="478"/>
          <ac:spMkLst>
            <pc:docMk/>
            <pc:sldMk cId="0" sldId="265"/>
            <ac:spMk id="174" creationId="{00000000-0000-0000-0000-000000000000}"/>
          </ac:spMkLst>
        </pc:spChg>
      </pc:sldChg>
      <pc:sldChg chg="addSp delSp modSp mod">
        <pc:chgData name="Eduardo Sodre" userId="e6ed0a2b217e11bb" providerId="LiveId" clId="{3A540369-0DEA-4860-B66F-7A39C8E3E7CD}" dt="2026-09-11T15:24:23.817" v="71" actId="20577"/>
        <pc:sldMkLst>
          <pc:docMk/>
          <pc:sldMk cId="0" sldId="268"/>
        </pc:sldMkLst>
        <pc:spChg chg="add mod">
          <ac:chgData name="Eduardo Sodre" userId="e6ed0a2b217e11bb" providerId="LiveId" clId="{3A540369-0DEA-4860-B66F-7A39C8E3E7CD}" dt="2026-09-11T15:24:23.817" v="71" actId="20577"/>
          <ac:spMkLst>
            <pc:docMk/>
            <pc:sldMk cId="0" sldId="268"/>
            <ac:spMk id="2" creationId="{B592B7EF-AA94-4184-957B-98A0D7737EB0}"/>
          </ac:spMkLst>
        </pc:spChg>
        <pc:spChg chg="mod">
          <ac:chgData name="Eduardo Sodre" userId="e6ed0a2b217e11bb" providerId="LiveId" clId="{3A540369-0DEA-4860-B66F-7A39C8E3E7CD}" dt="2026-09-11T15:23:41.038" v="64" actId="14100"/>
          <ac:spMkLst>
            <pc:docMk/>
            <pc:sldMk cId="0" sldId="268"/>
            <ac:spMk id="198" creationId="{00000000-0000-0000-0000-000000000000}"/>
          </ac:spMkLst>
        </pc:spChg>
        <pc:spChg chg="del mod">
          <ac:chgData name="Eduardo Sodre" userId="e6ed0a2b217e11bb" providerId="LiveId" clId="{3A540369-0DEA-4860-B66F-7A39C8E3E7CD}" dt="2026-09-11T15:23:32.106" v="61" actId="478"/>
          <ac:spMkLst>
            <pc:docMk/>
            <pc:sldMk cId="0" sldId="268"/>
            <ac:spMk id="200" creationId="{00000000-0000-0000-0000-000000000000}"/>
          </ac:spMkLst>
        </pc:spChg>
      </pc:sldChg>
      <pc:sldChg chg="addSp modSp new mod">
        <pc:chgData name="Eduardo Sodre" userId="e6ed0a2b217e11bb" providerId="LiveId" clId="{3A540369-0DEA-4860-B66F-7A39C8E3E7CD}" dt="2026-09-11T17:04:31.243" v="290" actId="2711"/>
        <pc:sldMkLst>
          <pc:docMk/>
          <pc:sldMk cId="1149440432" sldId="276"/>
        </pc:sldMkLst>
        <pc:spChg chg="mod">
          <ac:chgData name="Eduardo Sodre" userId="e6ed0a2b217e11bb" providerId="LiveId" clId="{3A540369-0DEA-4860-B66F-7A39C8E3E7CD}" dt="2026-09-11T15:25:06.756" v="80" actId="20577"/>
          <ac:spMkLst>
            <pc:docMk/>
            <pc:sldMk cId="1149440432" sldId="276"/>
            <ac:spMk id="2" creationId="{4F537C4B-D909-D278-805C-21DDB5AB060E}"/>
          </ac:spMkLst>
        </pc:spChg>
        <pc:spChg chg="add mod">
          <ac:chgData name="Eduardo Sodre" userId="e6ed0a2b217e11bb" providerId="LiveId" clId="{3A540369-0DEA-4860-B66F-7A39C8E3E7CD}" dt="2026-09-11T15:35:04.174" v="92" actId="13926"/>
          <ac:spMkLst>
            <pc:docMk/>
            <pc:sldMk cId="1149440432" sldId="276"/>
            <ac:spMk id="4" creationId="{54277EDD-FD92-89C8-E6C9-B6293853BF8B}"/>
          </ac:spMkLst>
        </pc:spChg>
        <pc:spChg chg="add mod">
          <ac:chgData name="Eduardo Sodre" userId="e6ed0a2b217e11bb" providerId="LiveId" clId="{3A540369-0DEA-4860-B66F-7A39C8E3E7CD}" dt="2026-09-11T17:04:31.243" v="290" actId="2711"/>
          <ac:spMkLst>
            <pc:docMk/>
            <pc:sldMk cId="1149440432" sldId="276"/>
            <ac:spMk id="6" creationId="{4C35B9B7-CE75-D6D7-2C23-1ED0501423C0}"/>
          </ac:spMkLst>
        </pc:spChg>
      </pc:sldChg>
      <pc:sldChg chg="addSp delSp modSp new mod">
        <pc:chgData name="Eduardo Sodre" userId="e6ed0a2b217e11bb" providerId="LiveId" clId="{3A540369-0DEA-4860-B66F-7A39C8E3E7CD}" dt="2026-09-11T15:52:34.396" v="284" actId="1035"/>
        <pc:sldMkLst>
          <pc:docMk/>
          <pc:sldMk cId="856703093" sldId="277"/>
        </pc:sldMkLst>
        <pc:spChg chg="del">
          <ac:chgData name="Eduardo Sodre" userId="e6ed0a2b217e11bb" providerId="LiveId" clId="{3A540369-0DEA-4860-B66F-7A39C8E3E7CD}" dt="2026-09-11T15:44:00" v="202" actId="478"/>
          <ac:spMkLst>
            <pc:docMk/>
            <pc:sldMk cId="856703093" sldId="277"/>
            <ac:spMk id="2" creationId="{B51B19CA-83F8-699D-29A8-CD8ACB68D18A}"/>
          </ac:spMkLst>
        </pc:spChg>
        <pc:spChg chg="add mod">
          <ac:chgData name="Eduardo Sodre" userId="e6ed0a2b217e11bb" providerId="LiveId" clId="{3A540369-0DEA-4860-B66F-7A39C8E3E7CD}" dt="2026-09-11T15:51:48.121" v="281" actId="1076"/>
          <ac:spMkLst>
            <pc:docMk/>
            <pc:sldMk cId="856703093" sldId="277"/>
            <ac:spMk id="4" creationId="{D7BA0D60-7126-2249-5A26-80B30073D2C9}"/>
          </ac:spMkLst>
        </pc:spChg>
        <pc:spChg chg="add mod">
          <ac:chgData name="Eduardo Sodre" userId="e6ed0a2b217e11bb" providerId="LiveId" clId="{3A540369-0DEA-4860-B66F-7A39C8E3E7CD}" dt="2026-09-11T15:44:01.999" v="203"/>
          <ac:spMkLst>
            <pc:docMk/>
            <pc:sldMk cId="856703093" sldId="277"/>
            <ac:spMk id="5" creationId="{FB5716AA-A6B6-720B-9C34-5719E008624F}"/>
          </ac:spMkLst>
        </pc:spChg>
        <pc:spChg chg="add mod">
          <ac:chgData name="Eduardo Sodre" userId="e6ed0a2b217e11bb" providerId="LiveId" clId="{3A540369-0DEA-4860-B66F-7A39C8E3E7CD}" dt="2026-09-11T15:52:34.396" v="284" actId="1035"/>
          <ac:spMkLst>
            <pc:docMk/>
            <pc:sldMk cId="856703093" sldId="277"/>
            <ac:spMk id="7" creationId="{8E3754D5-A3C8-EB7A-1AE4-CDA7FDF43250}"/>
          </ac:spMkLst>
        </pc:spChg>
        <pc:spChg chg="add mod">
          <ac:chgData name="Eduardo Sodre" userId="e6ed0a2b217e11bb" providerId="LiveId" clId="{3A540369-0DEA-4860-B66F-7A39C8E3E7CD}" dt="2026-09-11T15:52:19.875" v="283" actId="20577"/>
          <ac:spMkLst>
            <pc:docMk/>
            <pc:sldMk cId="856703093" sldId="277"/>
            <ac:spMk id="9" creationId="{81E3D7AE-E0CC-7E1C-8935-6B9094B104E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c6f91993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c6f91993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c6f919934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c6f919934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c6f919934_0_57: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c6f919934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c98d4ee752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c98d4ee75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3c93c696576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3c93c69657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3c7e96b8a8f_0_1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3c7e96b8a8f_0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3c7e96b8a8f_0_39: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3c7e96b8a8f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3c7e96b8a8f_0_166: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3c7e96b8a8f_0_1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3c7e96b8a8f_0_1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3c7e96b8a8f_0_1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3c7e96b8a8f_0_1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3c7e96b8a8f_0_1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3c7e96b8a8f_0_108: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3c7e96b8a8f_0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3c7e96b8a8f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3c7e96b8a8f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3c7e96b8a8f_0_71: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3c7e96b8a8f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3ca175fd092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3ca175fd09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3c7e96b8a8f_0_18: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3c7e96b8a8f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3ca33b1c967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3ca33b1c96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3c98d4ee752_0_24: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3c98d4ee752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3ca57e35df8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3ca57e35df8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3c7e96b8a8f_0_80: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3c7e96b8a8f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flipH="1">
            <a:off x="8246400" y="4245925"/>
            <a:ext cx="897600" cy="897600"/>
          </a:xfrm>
          <a:prstGeom prst="rtTriangl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flipH="1">
            <a:off x="8246400" y="4245875"/>
            <a:ext cx="897600" cy="897600"/>
          </a:xfrm>
          <a:prstGeom prst="round1Rect">
            <a:avLst>
              <a:gd name="adj" fmla="val 16667"/>
            </a:avLst>
          </a:prstGeom>
          <a:solidFill>
            <a:schemeClr val="lt1">
              <a:alpha val="680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390525" y="1819275"/>
            <a:ext cx="8222100" cy="933600"/>
          </a:xfrm>
          <a:prstGeom prst="rect">
            <a:avLst/>
          </a:prstGeom>
        </p:spPr>
        <p:txBody>
          <a:bodyPr spcFirstLastPara="1" wrap="square" lIns="91425" tIns="91425" rIns="91425" bIns="91425" anchor="b"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3" name="Google Shape;13;p2"/>
          <p:cNvSpPr txBox="1">
            <a:spLocks noGrp="1"/>
          </p:cNvSpPr>
          <p:nvPr>
            <p:ph type="subTitle" idx="1"/>
          </p:nvPr>
        </p:nvSpPr>
        <p:spPr>
          <a:xfrm>
            <a:off x="390525" y="2789130"/>
            <a:ext cx="8222100" cy="4329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a:endParaRPr/>
          </a:p>
        </p:txBody>
      </p:sp>
      <p:sp>
        <p:nvSpPr>
          <p:cNvPr id="14" name="Google Shape;14;p2"/>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460950" y="2065350"/>
            <a:ext cx="8222100" cy="1012800"/>
          </a:xfrm>
          <a:prstGeom prst="rect">
            <a:avLst/>
          </a:prstGeom>
        </p:spPr>
        <p:txBody>
          <a:bodyPr spcFirstLastPara="1" wrap="square" lIns="91425" tIns="91425" rIns="91425" bIns="91425" anchor="ctr" anchorCtr="0">
            <a:no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a:endParaRPr/>
          </a:p>
        </p:txBody>
      </p:sp>
      <p:sp>
        <p:nvSpPr>
          <p:cNvPr id="17" name="Google Shape;17;p3"/>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4"/>
          <p:cNvSpPr/>
          <p:nvPr/>
        </p:nvSpPr>
        <p:spPr>
          <a:xfrm rot="10800000" flipH="1">
            <a:off x="0" y="1686000"/>
            <a:ext cx="9144000" cy="3457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4"/>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4"/>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2" name="Google Shape;22;p4"/>
          <p:cNvSpPr txBox="1">
            <a:spLocks noGrp="1"/>
          </p:cNvSpPr>
          <p:nvPr>
            <p:ph type="body" idx="1"/>
          </p:nvPr>
        </p:nvSpPr>
        <p:spPr>
          <a:xfrm>
            <a:off x="471900" y="1919075"/>
            <a:ext cx="8222100" cy="2710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3" name="Google Shape;23;p4"/>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5"/>
          <p:cNvSpPr/>
          <p:nvPr/>
        </p:nvSpPr>
        <p:spPr>
          <a:xfrm rot="10800000" flipH="1">
            <a:off x="0" y="1686000"/>
            <a:ext cx="9144000" cy="3457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5"/>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5"/>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8" name="Google Shape;28;p5"/>
          <p:cNvSpPr txBox="1">
            <a:spLocks noGrp="1"/>
          </p:cNvSpPr>
          <p:nvPr>
            <p:ph type="body" idx="1"/>
          </p:nvPr>
        </p:nvSpPr>
        <p:spPr>
          <a:xfrm>
            <a:off x="471900" y="1919075"/>
            <a:ext cx="3999900" cy="2710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9" name="Google Shape;29;p5"/>
          <p:cNvSpPr txBox="1">
            <a:spLocks noGrp="1"/>
          </p:cNvSpPr>
          <p:nvPr>
            <p:ph type="body" idx="2"/>
          </p:nvPr>
        </p:nvSpPr>
        <p:spPr>
          <a:xfrm>
            <a:off x="4694250" y="1919075"/>
            <a:ext cx="3999900" cy="2710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0" name="Google Shape;30;p5"/>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
        <p:cNvGrpSpPr/>
        <p:nvPr/>
      </p:nvGrpSpPr>
      <p:grpSpPr>
        <a:xfrm>
          <a:off x="0" y="0"/>
          <a:ext cx="0" cy="0"/>
          <a:chOff x="0" y="0"/>
          <a:chExt cx="0" cy="0"/>
        </a:xfrm>
      </p:grpSpPr>
      <p:sp>
        <p:nvSpPr>
          <p:cNvPr id="32" name="Google Shape;32;p6"/>
          <p:cNvSpPr/>
          <p:nvPr/>
        </p:nvSpPr>
        <p:spPr>
          <a:xfrm rot="10800000" flipH="1">
            <a:off x="0" y="656400"/>
            <a:ext cx="9144000" cy="448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6"/>
          <p:cNvSpPr/>
          <p:nvPr/>
        </p:nvSpPr>
        <p:spPr>
          <a:xfrm>
            <a:off x="0" y="65635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6"/>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lvl1pPr lvl="0">
              <a:spcBef>
                <a:spcPts val="0"/>
              </a:spcBef>
              <a:spcAft>
                <a:spcPts val="0"/>
              </a:spcAft>
              <a:buSzPts val="1800"/>
              <a:buNone/>
              <a:defRPr sz="18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35" name="Google Shape;35;p6"/>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6"/>
        <p:cNvGrpSpPr/>
        <p:nvPr/>
      </p:nvGrpSpPr>
      <p:grpSpPr>
        <a:xfrm>
          <a:off x="0" y="0"/>
          <a:ext cx="0" cy="0"/>
          <a:chOff x="0" y="0"/>
          <a:chExt cx="0" cy="0"/>
        </a:xfrm>
      </p:grpSpPr>
      <p:sp>
        <p:nvSpPr>
          <p:cNvPr id="37" name="Google Shape;37;p7"/>
          <p:cNvSpPr txBox="1"/>
          <p:nvPr/>
        </p:nvSpPr>
        <p:spPr>
          <a:xfrm rot="10800000" flipH="1">
            <a:off x="3276600" y="25"/>
            <a:ext cx="58674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7"/>
          <p:cNvSpPr/>
          <p:nvPr/>
        </p:nvSpPr>
        <p:spPr>
          <a:xfrm rot="-5400000">
            <a:off x="759150" y="2517450"/>
            <a:ext cx="51435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7"/>
          <p:cNvSpPr txBox="1">
            <a:spLocks noGrp="1"/>
          </p:cNvSpPr>
          <p:nvPr>
            <p:ph type="title"/>
          </p:nvPr>
        </p:nvSpPr>
        <p:spPr>
          <a:xfrm>
            <a:off x="226078" y="357800"/>
            <a:ext cx="2808000" cy="9534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0" name="Google Shape;40;p7"/>
          <p:cNvSpPr txBox="1">
            <a:spLocks noGrp="1"/>
          </p:cNvSpPr>
          <p:nvPr>
            <p:ph type="body" idx="1"/>
          </p:nvPr>
        </p:nvSpPr>
        <p:spPr>
          <a:xfrm>
            <a:off x="226075" y="1465800"/>
            <a:ext cx="2808000" cy="3163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Clr>
                <a:schemeClr val="lt1"/>
              </a:buClr>
              <a:buSzPts val="1200"/>
              <a:buChar char="●"/>
              <a:defRPr sz="1200">
                <a:solidFill>
                  <a:schemeClr val="lt1"/>
                </a:solidFill>
              </a:defRPr>
            </a:lvl1pPr>
            <a:lvl2pPr marL="914400" lvl="1" indent="-304800">
              <a:spcBef>
                <a:spcPts val="1600"/>
              </a:spcBef>
              <a:spcAft>
                <a:spcPts val="0"/>
              </a:spcAft>
              <a:buClr>
                <a:schemeClr val="lt1"/>
              </a:buClr>
              <a:buSzPts val="1200"/>
              <a:buChar char="○"/>
              <a:defRPr sz="1200">
                <a:solidFill>
                  <a:schemeClr val="lt1"/>
                </a:solidFill>
              </a:defRPr>
            </a:lvl2pPr>
            <a:lvl3pPr marL="1371600" lvl="2" indent="-304800">
              <a:spcBef>
                <a:spcPts val="1600"/>
              </a:spcBef>
              <a:spcAft>
                <a:spcPts val="0"/>
              </a:spcAft>
              <a:buClr>
                <a:schemeClr val="lt1"/>
              </a:buClr>
              <a:buSzPts val="1200"/>
              <a:buChar char="■"/>
              <a:defRPr sz="1200">
                <a:solidFill>
                  <a:schemeClr val="lt1"/>
                </a:solidFill>
              </a:defRPr>
            </a:lvl3pPr>
            <a:lvl4pPr marL="1828800" lvl="3" indent="-304800">
              <a:spcBef>
                <a:spcPts val="1600"/>
              </a:spcBef>
              <a:spcAft>
                <a:spcPts val="0"/>
              </a:spcAft>
              <a:buClr>
                <a:schemeClr val="lt1"/>
              </a:buClr>
              <a:buSzPts val="1200"/>
              <a:buChar char="●"/>
              <a:defRPr sz="1200">
                <a:solidFill>
                  <a:schemeClr val="lt1"/>
                </a:solidFill>
              </a:defRPr>
            </a:lvl4pPr>
            <a:lvl5pPr marL="2286000" lvl="4" indent="-304800">
              <a:spcBef>
                <a:spcPts val="1600"/>
              </a:spcBef>
              <a:spcAft>
                <a:spcPts val="0"/>
              </a:spcAft>
              <a:buClr>
                <a:schemeClr val="lt1"/>
              </a:buClr>
              <a:buSzPts val="1200"/>
              <a:buChar char="○"/>
              <a:defRPr sz="1200">
                <a:solidFill>
                  <a:schemeClr val="lt1"/>
                </a:solidFill>
              </a:defRPr>
            </a:lvl5pPr>
            <a:lvl6pPr marL="2743200" lvl="5" indent="-304800">
              <a:spcBef>
                <a:spcPts val="1600"/>
              </a:spcBef>
              <a:spcAft>
                <a:spcPts val="0"/>
              </a:spcAft>
              <a:buClr>
                <a:schemeClr val="lt1"/>
              </a:buClr>
              <a:buSzPts val="1200"/>
              <a:buChar char="■"/>
              <a:defRPr sz="1200">
                <a:solidFill>
                  <a:schemeClr val="lt1"/>
                </a:solidFill>
              </a:defRPr>
            </a:lvl6pPr>
            <a:lvl7pPr marL="3200400" lvl="6" indent="-304800">
              <a:spcBef>
                <a:spcPts val="1600"/>
              </a:spcBef>
              <a:spcAft>
                <a:spcPts val="0"/>
              </a:spcAft>
              <a:buClr>
                <a:schemeClr val="lt1"/>
              </a:buClr>
              <a:buSzPts val="1200"/>
              <a:buChar char="●"/>
              <a:defRPr sz="1200">
                <a:solidFill>
                  <a:schemeClr val="lt1"/>
                </a:solidFill>
              </a:defRPr>
            </a:lvl7pPr>
            <a:lvl8pPr marL="3657600" lvl="7" indent="-304800">
              <a:spcBef>
                <a:spcPts val="1600"/>
              </a:spcBef>
              <a:spcAft>
                <a:spcPts val="0"/>
              </a:spcAft>
              <a:buClr>
                <a:schemeClr val="lt1"/>
              </a:buClr>
              <a:buSzPts val="1200"/>
              <a:buChar char="○"/>
              <a:defRPr sz="1200">
                <a:solidFill>
                  <a:schemeClr val="lt1"/>
                </a:solidFill>
              </a:defRPr>
            </a:lvl8pPr>
            <a:lvl9pPr marL="4114800" lvl="8" indent="-304800">
              <a:spcBef>
                <a:spcPts val="1600"/>
              </a:spcBef>
              <a:spcAft>
                <a:spcPts val="1600"/>
              </a:spcAft>
              <a:buClr>
                <a:schemeClr val="lt1"/>
              </a:buClr>
              <a:buSzPts val="1200"/>
              <a:buChar char="■"/>
              <a:defRPr sz="1200">
                <a:solidFill>
                  <a:schemeClr val="lt1"/>
                </a:solidFill>
              </a:defRPr>
            </a:lvl9pPr>
          </a:lstStyle>
          <a:p>
            <a:endParaRPr/>
          </a:p>
        </p:txBody>
      </p:sp>
      <p:sp>
        <p:nvSpPr>
          <p:cNvPr id="41" name="Google Shape;41;p7"/>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490250" y="488250"/>
            <a:ext cx="62271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a:endParaRPr/>
          </a:p>
        </p:txBody>
      </p:sp>
      <p:sp>
        <p:nvSpPr>
          <p:cNvPr id="44" name="Google Shape;44;p8"/>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p9"/>
          <p:cNvSpPr/>
          <p:nvPr/>
        </p:nvSpPr>
        <p:spPr>
          <a:xfrm flipH="1">
            <a:off x="0" y="0"/>
            <a:ext cx="45720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9"/>
          <p:cNvSpPr/>
          <p:nvPr/>
        </p:nvSpPr>
        <p:spPr>
          <a:xfrm rot="5400000">
            <a:off x="1946425" y="2517750"/>
            <a:ext cx="51429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dk2"/>
              </a:buClr>
              <a:buSzPts val="4200"/>
              <a:buNone/>
              <a:defRPr sz="4200">
                <a:solidFill>
                  <a:schemeClr val="dk2"/>
                </a:solidFill>
              </a:defRPr>
            </a:lvl1pPr>
            <a:lvl2pPr lvl="1" algn="ctr">
              <a:spcBef>
                <a:spcPts val="0"/>
              </a:spcBef>
              <a:spcAft>
                <a:spcPts val="0"/>
              </a:spcAft>
              <a:buClr>
                <a:schemeClr val="dk2"/>
              </a:buClr>
              <a:buSzPts val="4200"/>
              <a:buNone/>
              <a:defRPr sz="4200">
                <a:solidFill>
                  <a:schemeClr val="dk2"/>
                </a:solidFill>
              </a:defRPr>
            </a:lvl2pPr>
            <a:lvl3pPr lvl="2" algn="ctr">
              <a:spcBef>
                <a:spcPts val="0"/>
              </a:spcBef>
              <a:spcAft>
                <a:spcPts val="0"/>
              </a:spcAft>
              <a:buClr>
                <a:schemeClr val="dk2"/>
              </a:buClr>
              <a:buSzPts val="4200"/>
              <a:buNone/>
              <a:defRPr sz="4200">
                <a:solidFill>
                  <a:schemeClr val="dk2"/>
                </a:solidFill>
              </a:defRPr>
            </a:lvl3pPr>
            <a:lvl4pPr lvl="3" algn="ctr">
              <a:spcBef>
                <a:spcPts val="0"/>
              </a:spcBef>
              <a:spcAft>
                <a:spcPts val="0"/>
              </a:spcAft>
              <a:buClr>
                <a:schemeClr val="dk2"/>
              </a:buClr>
              <a:buSzPts val="4200"/>
              <a:buNone/>
              <a:defRPr sz="4200">
                <a:solidFill>
                  <a:schemeClr val="dk2"/>
                </a:solidFill>
              </a:defRPr>
            </a:lvl4pPr>
            <a:lvl5pPr lvl="4" algn="ctr">
              <a:spcBef>
                <a:spcPts val="0"/>
              </a:spcBef>
              <a:spcAft>
                <a:spcPts val="0"/>
              </a:spcAft>
              <a:buClr>
                <a:schemeClr val="dk2"/>
              </a:buClr>
              <a:buSzPts val="4200"/>
              <a:buNone/>
              <a:defRPr sz="4200">
                <a:solidFill>
                  <a:schemeClr val="dk2"/>
                </a:solidFill>
              </a:defRPr>
            </a:lvl5pPr>
            <a:lvl6pPr lvl="5" algn="ctr">
              <a:spcBef>
                <a:spcPts val="0"/>
              </a:spcBef>
              <a:spcAft>
                <a:spcPts val="0"/>
              </a:spcAft>
              <a:buClr>
                <a:schemeClr val="dk2"/>
              </a:buClr>
              <a:buSzPts val="4200"/>
              <a:buNone/>
              <a:defRPr sz="4200">
                <a:solidFill>
                  <a:schemeClr val="dk2"/>
                </a:solidFill>
              </a:defRPr>
            </a:lvl6pPr>
            <a:lvl7pPr lvl="6" algn="ctr">
              <a:spcBef>
                <a:spcPts val="0"/>
              </a:spcBef>
              <a:spcAft>
                <a:spcPts val="0"/>
              </a:spcAft>
              <a:buClr>
                <a:schemeClr val="dk2"/>
              </a:buClr>
              <a:buSzPts val="4200"/>
              <a:buNone/>
              <a:defRPr sz="4200">
                <a:solidFill>
                  <a:schemeClr val="dk2"/>
                </a:solidFill>
              </a:defRPr>
            </a:lvl7pPr>
            <a:lvl8pPr lvl="7" algn="ctr">
              <a:spcBef>
                <a:spcPts val="0"/>
              </a:spcBef>
              <a:spcAft>
                <a:spcPts val="0"/>
              </a:spcAft>
              <a:buClr>
                <a:schemeClr val="dk2"/>
              </a:buClr>
              <a:buSzPts val="4200"/>
              <a:buNone/>
              <a:defRPr sz="4200">
                <a:solidFill>
                  <a:schemeClr val="dk2"/>
                </a:solidFill>
              </a:defRPr>
            </a:lvl8pPr>
            <a:lvl9pPr lvl="8" algn="ctr">
              <a:spcBef>
                <a:spcPts val="0"/>
              </a:spcBef>
              <a:spcAft>
                <a:spcPts val="0"/>
              </a:spcAft>
              <a:buClr>
                <a:schemeClr val="dk2"/>
              </a:buClr>
              <a:buSzPts val="4200"/>
              <a:buNone/>
              <a:defRPr sz="4200">
                <a:solidFill>
                  <a:schemeClr val="dk2"/>
                </a:solidFill>
              </a:defRPr>
            </a:lvl9pPr>
          </a:lstStyle>
          <a:p>
            <a:endParaRPr/>
          </a:p>
        </p:txBody>
      </p:sp>
      <p:sp>
        <p:nvSpPr>
          <p:cNvPr id="49" name="Google Shape;49;p9"/>
          <p:cNvSpPr txBox="1">
            <a:spLocks noGrp="1"/>
          </p:cNvSpPr>
          <p:nvPr>
            <p:ph type="subTitle" idx="1"/>
          </p:nvPr>
        </p:nvSpPr>
        <p:spPr>
          <a:xfrm>
            <a:off x="265500" y="2779467"/>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0" name="Google Shape;50;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51" name="Google Shape;51;p9"/>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2"/>
        <p:cNvGrpSpPr/>
        <p:nvPr/>
      </p:nvGrpSpPr>
      <p:grpSpPr>
        <a:xfrm>
          <a:off x="0" y="0"/>
          <a:ext cx="0" cy="0"/>
          <a:chOff x="0" y="0"/>
          <a:chExt cx="0" cy="0"/>
        </a:xfrm>
      </p:grpSpPr>
      <p:sp>
        <p:nvSpPr>
          <p:cNvPr id="53" name="Google Shape;53;p10"/>
          <p:cNvSpPr txBox="1"/>
          <p:nvPr/>
        </p:nvSpPr>
        <p:spPr>
          <a:xfrm rot="10800000" flipH="1">
            <a:off x="0" y="0"/>
            <a:ext cx="9144000" cy="46959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0"/>
          <p:cNvSpPr/>
          <p:nvPr/>
        </p:nvSpPr>
        <p:spPr>
          <a:xfrm rot="10800000" flipH="1">
            <a:off x="0" y="4622725"/>
            <a:ext cx="9144000" cy="741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0"/>
          <p:cNvSpPr txBox="1">
            <a:spLocks noGrp="1"/>
          </p:cNvSpPr>
          <p:nvPr>
            <p:ph type="body" idx="1"/>
          </p:nvPr>
        </p:nvSpPr>
        <p:spPr>
          <a:xfrm>
            <a:off x="57150" y="4696825"/>
            <a:ext cx="8382000" cy="4467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Clr>
                <a:schemeClr val="lt1"/>
              </a:buClr>
              <a:buSzPts val="1200"/>
              <a:buNone/>
              <a:defRPr sz="1200">
                <a:solidFill>
                  <a:schemeClr val="lt1"/>
                </a:solidFill>
              </a:defRPr>
            </a:lvl1pPr>
          </a:lstStyle>
          <a:p>
            <a:endParaRPr/>
          </a:p>
        </p:txBody>
      </p:sp>
      <p:sp>
        <p:nvSpPr>
          <p:cNvPr id="56" name="Google Shape;56;p10"/>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accent4"/>
        </a:solidFill>
        <a:effectLst/>
      </p:bgPr>
    </p:bg>
    <p:spTree>
      <p:nvGrpSpPr>
        <p:cNvPr id="1" name="Shape 57"/>
        <p:cNvGrpSpPr/>
        <p:nvPr/>
      </p:nvGrpSpPr>
      <p:grpSpPr>
        <a:xfrm>
          <a:off x="0" y="0"/>
          <a:ext cx="0" cy="0"/>
          <a:chOff x="0" y="0"/>
          <a:chExt cx="0" cy="0"/>
        </a:xfrm>
      </p:grpSpPr>
      <p:sp>
        <p:nvSpPr>
          <p:cNvPr id="58" name="Google Shape;58;p11"/>
          <p:cNvSpPr txBox="1">
            <a:spLocks noGrp="1"/>
          </p:cNvSpPr>
          <p:nvPr>
            <p:ph type="title" hasCustomPrompt="1"/>
          </p:nvPr>
        </p:nvSpPr>
        <p:spPr>
          <a:xfrm>
            <a:off x="475500" y="1258525"/>
            <a:ext cx="8222100" cy="19635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dk2"/>
              </a:buClr>
              <a:buSzPts val="12000"/>
              <a:buNone/>
              <a:defRPr sz="12000">
                <a:solidFill>
                  <a:schemeClr val="dk2"/>
                </a:solidFill>
              </a:defRPr>
            </a:lvl1pPr>
            <a:lvl2pPr lvl="1" algn="ctr">
              <a:spcBef>
                <a:spcPts val="0"/>
              </a:spcBef>
              <a:spcAft>
                <a:spcPts val="0"/>
              </a:spcAft>
              <a:buClr>
                <a:schemeClr val="dk2"/>
              </a:buClr>
              <a:buSzPts val="12000"/>
              <a:buNone/>
              <a:defRPr sz="12000">
                <a:solidFill>
                  <a:schemeClr val="dk2"/>
                </a:solidFill>
              </a:defRPr>
            </a:lvl2pPr>
            <a:lvl3pPr lvl="2" algn="ctr">
              <a:spcBef>
                <a:spcPts val="0"/>
              </a:spcBef>
              <a:spcAft>
                <a:spcPts val="0"/>
              </a:spcAft>
              <a:buClr>
                <a:schemeClr val="dk2"/>
              </a:buClr>
              <a:buSzPts val="12000"/>
              <a:buNone/>
              <a:defRPr sz="12000">
                <a:solidFill>
                  <a:schemeClr val="dk2"/>
                </a:solidFill>
              </a:defRPr>
            </a:lvl3pPr>
            <a:lvl4pPr lvl="3" algn="ctr">
              <a:spcBef>
                <a:spcPts val="0"/>
              </a:spcBef>
              <a:spcAft>
                <a:spcPts val="0"/>
              </a:spcAft>
              <a:buClr>
                <a:schemeClr val="dk2"/>
              </a:buClr>
              <a:buSzPts val="12000"/>
              <a:buNone/>
              <a:defRPr sz="12000">
                <a:solidFill>
                  <a:schemeClr val="dk2"/>
                </a:solidFill>
              </a:defRPr>
            </a:lvl4pPr>
            <a:lvl5pPr lvl="4" algn="ctr">
              <a:spcBef>
                <a:spcPts val="0"/>
              </a:spcBef>
              <a:spcAft>
                <a:spcPts val="0"/>
              </a:spcAft>
              <a:buClr>
                <a:schemeClr val="dk2"/>
              </a:buClr>
              <a:buSzPts val="12000"/>
              <a:buNone/>
              <a:defRPr sz="12000">
                <a:solidFill>
                  <a:schemeClr val="dk2"/>
                </a:solidFill>
              </a:defRPr>
            </a:lvl5pPr>
            <a:lvl6pPr lvl="5" algn="ctr">
              <a:spcBef>
                <a:spcPts val="0"/>
              </a:spcBef>
              <a:spcAft>
                <a:spcPts val="0"/>
              </a:spcAft>
              <a:buClr>
                <a:schemeClr val="dk2"/>
              </a:buClr>
              <a:buSzPts val="12000"/>
              <a:buNone/>
              <a:defRPr sz="12000">
                <a:solidFill>
                  <a:schemeClr val="dk2"/>
                </a:solidFill>
              </a:defRPr>
            </a:lvl6pPr>
            <a:lvl7pPr lvl="6" algn="ctr">
              <a:spcBef>
                <a:spcPts val="0"/>
              </a:spcBef>
              <a:spcAft>
                <a:spcPts val="0"/>
              </a:spcAft>
              <a:buClr>
                <a:schemeClr val="dk2"/>
              </a:buClr>
              <a:buSzPts val="12000"/>
              <a:buNone/>
              <a:defRPr sz="12000">
                <a:solidFill>
                  <a:schemeClr val="dk2"/>
                </a:solidFill>
              </a:defRPr>
            </a:lvl7pPr>
            <a:lvl8pPr lvl="7" algn="ctr">
              <a:spcBef>
                <a:spcPts val="0"/>
              </a:spcBef>
              <a:spcAft>
                <a:spcPts val="0"/>
              </a:spcAft>
              <a:buClr>
                <a:schemeClr val="dk2"/>
              </a:buClr>
              <a:buSzPts val="12000"/>
              <a:buNone/>
              <a:defRPr sz="12000">
                <a:solidFill>
                  <a:schemeClr val="dk2"/>
                </a:solidFill>
              </a:defRPr>
            </a:lvl8pPr>
            <a:lvl9pPr lvl="8" algn="ctr">
              <a:spcBef>
                <a:spcPts val="0"/>
              </a:spcBef>
              <a:spcAft>
                <a:spcPts val="0"/>
              </a:spcAft>
              <a:buClr>
                <a:schemeClr val="dk2"/>
              </a:buClr>
              <a:buSzPts val="12000"/>
              <a:buNone/>
              <a:defRPr sz="12000">
                <a:solidFill>
                  <a:schemeClr val="dk2"/>
                </a:solidFill>
              </a:defRPr>
            </a:lvl9pPr>
          </a:lstStyle>
          <a:p>
            <a:r>
              <a:t>xx%</a:t>
            </a:r>
          </a:p>
        </p:txBody>
      </p:sp>
      <p:sp>
        <p:nvSpPr>
          <p:cNvPr id="59" name="Google Shape;59;p11"/>
          <p:cNvSpPr txBox="1">
            <a:spLocks noGrp="1"/>
          </p:cNvSpPr>
          <p:nvPr>
            <p:ph type="body" idx="1"/>
          </p:nvPr>
        </p:nvSpPr>
        <p:spPr>
          <a:xfrm>
            <a:off x="475500" y="3304625"/>
            <a:ext cx="82221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60" name="Google Shape;60;p11"/>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4"/>
        </a:solidFill>
        <a:effectLst/>
      </p:bgPr>
    </p:bg>
    <p:spTree>
      <p:nvGrpSpPr>
        <p:cNvPr id="1" name="Shape 61"/>
        <p:cNvGrpSpPr/>
        <p:nvPr/>
      </p:nvGrpSpPr>
      <p:grpSpPr>
        <a:xfrm>
          <a:off x="0" y="0"/>
          <a:ext cx="0" cy="0"/>
          <a:chOff x="0" y="0"/>
          <a:chExt cx="0" cy="0"/>
        </a:xfrm>
      </p:grpSpPr>
      <p:sp>
        <p:nvSpPr>
          <p:cNvPr id="62" name="Google Shape;62;p12"/>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terial">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71900" y="738725"/>
            <a:ext cx="8222100" cy="7677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1pPr>
            <a:lvl2pPr lvl="1">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a:endParaRPr/>
          </a:p>
        </p:txBody>
      </p:sp>
      <p:sp>
        <p:nvSpPr>
          <p:cNvPr id="7" name="Google Shape;7;p1"/>
          <p:cNvSpPr txBox="1">
            <a:spLocks noGrp="1"/>
          </p:cNvSpPr>
          <p:nvPr>
            <p:ph type="body" idx="1"/>
          </p:nvPr>
        </p:nvSpPr>
        <p:spPr>
          <a:xfrm>
            <a:off x="471900" y="1919075"/>
            <a:ext cx="8222100" cy="2710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lt2"/>
              </a:buClr>
              <a:buSzPts val="1800"/>
              <a:buFont typeface="Roboto"/>
              <a:buChar char="●"/>
              <a:defRPr sz="1800">
                <a:solidFill>
                  <a:schemeClr val="lt2"/>
                </a:solidFill>
                <a:latin typeface="Roboto"/>
                <a:ea typeface="Roboto"/>
                <a:cs typeface="Roboto"/>
                <a:sym typeface="Roboto"/>
              </a:defRPr>
            </a:lvl1pPr>
            <a:lvl2pPr marL="914400" lvl="1"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2pPr>
            <a:lvl3pPr marL="1371600" lvl="2"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3pPr>
            <a:lvl4pPr marL="1828800" lvl="3"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4pPr>
            <a:lvl5pPr marL="2286000" lvl="4"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5pPr>
            <a:lvl6pPr marL="2743200" lvl="5"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6pPr>
            <a:lvl7pPr marL="3200400" lvl="6"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7pPr>
            <a:lvl8pPr marL="3657600" lvl="7"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8pPr>
            <a:lvl9pPr marL="4114800" lvl="8" indent="-317500">
              <a:lnSpc>
                <a:spcPct val="115000"/>
              </a:lnSpc>
              <a:spcBef>
                <a:spcPts val="1600"/>
              </a:spcBef>
              <a:spcAft>
                <a:spcPts val="1600"/>
              </a:spcAft>
              <a:buClr>
                <a:schemeClr val="lt2"/>
              </a:buClr>
              <a:buSzPts val="1400"/>
              <a:buFont typeface="Roboto"/>
              <a:buChar char="■"/>
              <a:defRPr>
                <a:solidFill>
                  <a:schemeClr val="lt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523541" y="4695623"/>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lt2"/>
                </a:solidFill>
                <a:latin typeface="Roboto"/>
                <a:ea typeface="Roboto"/>
                <a:cs typeface="Roboto"/>
                <a:sym typeface="Roboto"/>
              </a:defRPr>
            </a:lvl1pPr>
            <a:lvl2pPr lvl="1" algn="r">
              <a:buNone/>
              <a:defRPr sz="1000">
                <a:solidFill>
                  <a:schemeClr val="lt2"/>
                </a:solidFill>
                <a:latin typeface="Roboto"/>
                <a:ea typeface="Roboto"/>
                <a:cs typeface="Roboto"/>
                <a:sym typeface="Roboto"/>
              </a:defRPr>
            </a:lvl2pPr>
            <a:lvl3pPr lvl="2" algn="r">
              <a:buNone/>
              <a:defRPr sz="1000">
                <a:solidFill>
                  <a:schemeClr val="lt2"/>
                </a:solidFill>
                <a:latin typeface="Roboto"/>
                <a:ea typeface="Roboto"/>
                <a:cs typeface="Roboto"/>
                <a:sym typeface="Roboto"/>
              </a:defRPr>
            </a:lvl3pPr>
            <a:lvl4pPr lvl="3" algn="r">
              <a:buNone/>
              <a:defRPr sz="1000">
                <a:solidFill>
                  <a:schemeClr val="lt2"/>
                </a:solidFill>
                <a:latin typeface="Roboto"/>
                <a:ea typeface="Roboto"/>
                <a:cs typeface="Roboto"/>
                <a:sym typeface="Roboto"/>
              </a:defRPr>
            </a:lvl4pPr>
            <a:lvl5pPr lvl="4" algn="r">
              <a:buNone/>
              <a:defRPr sz="1000">
                <a:solidFill>
                  <a:schemeClr val="lt2"/>
                </a:solidFill>
                <a:latin typeface="Roboto"/>
                <a:ea typeface="Roboto"/>
                <a:cs typeface="Roboto"/>
                <a:sym typeface="Roboto"/>
              </a:defRPr>
            </a:lvl5pPr>
            <a:lvl6pPr lvl="5" algn="r">
              <a:buNone/>
              <a:defRPr sz="1000">
                <a:solidFill>
                  <a:schemeClr val="lt2"/>
                </a:solidFill>
                <a:latin typeface="Roboto"/>
                <a:ea typeface="Roboto"/>
                <a:cs typeface="Roboto"/>
                <a:sym typeface="Roboto"/>
              </a:defRPr>
            </a:lvl6pPr>
            <a:lvl7pPr lvl="6" algn="r">
              <a:buNone/>
              <a:defRPr sz="1000">
                <a:solidFill>
                  <a:schemeClr val="lt2"/>
                </a:solidFill>
                <a:latin typeface="Roboto"/>
                <a:ea typeface="Roboto"/>
                <a:cs typeface="Roboto"/>
                <a:sym typeface="Roboto"/>
              </a:defRPr>
            </a:lvl7pPr>
            <a:lvl8pPr lvl="7" algn="r">
              <a:buNone/>
              <a:defRPr sz="1000">
                <a:solidFill>
                  <a:schemeClr val="lt2"/>
                </a:solidFill>
                <a:latin typeface="Roboto"/>
                <a:ea typeface="Roboto"/>
                <a:cs typeface="Roboto"/>
                <a:sym typeface="Roboto"/>
              </a:defRPr>
            </a:lvl8pPr>
            <a:lvl9pPr lvl="8" algn="r">
              <a:buNone/>
              <a:defRPr sz="1000">
                <a:solidFill>
                  <a:schemeClr val="lt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hyperlink" Target="https://www.ess-news.com/2024/09/25/the-significance-of-state-of-charge/#:~:text=SoC%20is%20typically%20expressed%20as,markets%2C%20resulting%20in%20imbalance%20costs"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hyperlink" Target="https://www.gov.br/mme/pt-br/acesso-a-informacao/participacao-social/audiencia/audiencias-e-consultas-publicas"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gov.br/mme/pt-br/acesso-a-informacao/participacao-social/audiencia/audiencias-e-consultas-publicas"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3"/>
          <p:cNvSpPr txBox="1">
            <a:spLocks noGrp="1"/>
          </p:cNvSpPr>
          <p:nvPr>
            <p:ph type="ctrTitle"/>
          </p:nvPr>
        </p:nvSpPr>
        <p:spPr>
          <a:xfrm>
            <a:off x="390525" y="1483525"/>
            <a:ext cx="8222100" cy="1422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400"/>
              <a:t>Fundamentos Técnicos dos BESS</a:t>
            </a:r>
            <a:endParaRPr sz="4400"/>
          </a:p>
        </p:txBody>
      </p:sp>
      <p:sp>
        <p:nvSpPr>
          <p:cNvPr id="68" name="Google Shape;68;p13"/>
          <p:cNvSpPr txBox="1">
            <a:spLocks noGrp="1"/>
          </p:cNvSpPr>
          <p:nvPr>
            <p:ph type="subTitle" idx="1"/>
          </p:nvPr>
        </p:nvSpPr>
        <p:spPr>
          <a:xfrm>
            <a:off x="390525" y="3058805"/>
            <a:ext cx="8222100" cy="432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Setembro, 2026</a:t>
            </a:r>
            <a:endParaRPr dirty="0"/>
          </a:p>
        </p:txBody>
      </p:sp>
      <p:sp>
        <p:nvSpPr>
          <p:cNvPr id="69" name="Google Shape;69;p13"/>
          <p:cNvSpPr txBox="1">
            <a:spLocks noGrp="1"/>
          </p:cNvSpPr>
          <p:nvPr>
            <p:ph type="ctrTitle"/>
          </p:nvPr>
        </p:nvSpPr>
        <p:spPr>
          <a:xfrm>
            <a:off x="390525" y="499850"/>
            <a:ext cx="8222100" cy="830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400" dirty="0"/>
              <a:t>MÓDULO 2</a:t>
            </a:r>
            <a:endParaRPr sz="4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5"/>
          <p:cNvSpPr/>
          <p:nvPr/>
        </p:nvSpPr>
        <p:spPr>
          <a:xfrm>
            <a:off x="1194221" y="1977063"/>
            <a:ext cx="1872300" cy="745500"/>
          </a:xfrm>
          <a:prstGeom prst="homePlate">
            <a:avLst>
              <a:gd name="adj" fmla="val 50000"/>
            </a:avLst>
          </a:prstGeom>
          <a:solidFill>
            <a:schemeClr val="dk1"/>
          </a:solidFill>
          <a:ln w="9525" cap="flat" cmpd="sng">
            <a:solidFill>
              <a:schemeClr val="lt1"/>
            </a:solidFill>
            <a:prstDash val="solid"/>
            <a:round/>
            <a:headEnd type="none" w="sm" len="sm"/>
            <a:tailEnd type="none" w="sm" len="sm"/>
          </a:ln>
        </p:spPr>
        <p:txBody>
          <a:bodyPr spcFirstLastPara="1" wrap="square" lIns="121875" tIns="121875" rIns="121875" bIns="121875" anchor="ctr" anchorCtr="0">
            <a:noAutofit/>
          </a:bodyPr>
          <a:lstStyle/>
          <a:p>
            <a:pPr marL="0" lvl="0" indent="0" algn="l" rtl="0">
              <a:spcBef>
                <a:spcPts val="0"/>
              </a:spcBef>
              <a:spcAft>
                <a:spcPts val="0"/>
              </a:spcAft>
              <a:buNone/>
            </a:pPr>
            <a:endParaRPr/>
          </a:p>
        </p:txBody>
      </p:sp>
      <p:sp>
        <p:nvSpPr>
          <p:cNvPr id="81" name="Google Shape;81;p15"/>
          <p:cNvSpPr txBox="1">
            <a:spLocks noGrp="1"/>
          </p:cNvSpPr>
          <p:nvPr>
            <p:ph type="body" idx="4294967295"/>
          </p:nvPr>
        </p:nvSpPr>
        <p:spPr>
          <a:xfrm>
            <a:off x="1194211" y="2114613"/>
            <a:ext cx="1455600" cy="470400"/>
          </a:xfrm>
          <a:prstGeom prst="rect">
            <a:avLst/>
          </a:prstGeom>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en">
                <a:solidFill>
                  <a:schemeClr val="lt1"/>
                </a:solidFill>
              </a:rPr>
              <a:t>15 mins</a:t>
            </a:r>
            <a:endParaRPr>
              <a:solidFill>
                <a:schemeClr val="lt1"/>
              </a:solidFill>
            </a:endParaRPr>
          </a:p>
        </p:txBody>
      </p:sp>
      <p:grpSp>
        <p:nvGrpSpPr>
          <p:cNvPr id="82" name="Google Shape;82;p15"/>
          <p:cNvGrpSpPr/>
          <p:nvPr/>
        </p:nvGrpSpPr>
        <p:grpSpPr>
          <a:xfrm>
            <a:off x="1766107" y="1388278"/>
            <a:ext cx="198900" cy="593656"/>
            <a:chOff x="777447" y="1610215"/>
            <a:chExt cx="198900" cy="593656"/>
          </a:xfrm>
        </p:grpSpPr>
        <p:cxnSp>
          <p:nvCxnSpPr>
            <p:cNvPr id="83" name="Google Shape;83;p15"/>
            <p:cNvCxnSpPr/>
            <p:nvPr/>
          </p:nvCxnSpPr>
          <p:spPr>
            <a:xfrm>
              <a:off x="876909" y="1649171"/>
              <a:ext cx="0" cy="554700"/>
            </a:xfrm>
            <a:prstGeom prst="straightConnector1">
              <a:avLst/>
            </a:prstGeom>
            <a:noFill/>
            <a:ln w="9525" cap="flat" cmpd="sng">
              <a:solidFill>
                <a:schemeClr val="dk2"/>
              </a:solidFill>
              <a:prstDash val="solid"/>
              <a:round/>
              <a:headEnd type="none" w="sm" len="sm"/>
              <a:tailEnd type="none" w="sm" len="sm"/>
            </a:ln>
          </p:spPr>
        </p:cxnSp>
        <p:sp>
          <p:nvSpPr>
            <p:cNvPr id="84" name="Google Shape;84;p15"/>
            <p:cNvSpPr/>
            <p:nvPr/>
          </p:nvSpPr>
          <p:spPr>
            <a:xfrm>
              <a:off x="777447" y="1610215"/>
              <a:ext cx="198900" cy="1989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5" name="Google Shape;85;p15"/>
          <p:cNvSpPr txBox="1">
            <a:spLocks noGrp="1"/>
          </p:cNvSpPr>
          <p:nvPr>
            <p:ph type="body" idx="4294967295"/>
          </p:nvPr>
        </p:nvSpPr>
        <p:spPr>
          <a:xfrm>
            <a:off x="749902" y="462550"/>
            <a:ext cx="2645400" cy="11187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1400" b="1"/>
              <a:t>Estrutura Física e Funcional do BESS:</a:t>
            </a:r>
            <a:r>
              <a:rPr lang="en" sz="1400"/>
              <a:t> Célula, Módulo; Rack; Tensão; Potência; Energia; C-rate.</a:t>
            </a:r>
            <a:endParaRPr sz="1400"/>
          </a:p>
        </p:txBody>
      </p:sp>
      <p:sp>
        <p:nvSpPr>
          <p:cNvPr id="86" name="Google Shape;86;p15"/>
          <p:cNvSpPr/>
          <p:nvPr/>
        </p:nvSpPr>
        <p:spPr>
          <a:xfrm>
            <a:off x="2670341" y="1977063"/>
            <a:ext cx="2051100" cy="745500"/>
          </a:xfrm>
          <a:prstGeom prst="chevron">
            <a:avLst>
              <a:gd name="adj" fmla="val 50000"/>
            </a:avLst>
          </a:prstGeom>
          <a:solidFill>
            <a:schemeClr val="dk1"/>
          </a:solidFill>
          <a:ln w="9525" cap="flat" cmpd="sng">
            <a:solidFill>
              <a:schemeClr val="lt1"/>
            </a:solidFill>
            <a:prstDash val="solid"/>
            <a:round/>
            <a:headEnd type="none" w="sm" len="sm"/>
            <a:tailEnd type="none" w="sm" len="sm"/>
          </a:ln>
        </p:spPr>
        <p:txBody>
          <a:bodyPr spcFirstLastPara="1" wrap="square" lIns="121875" tIns="121875" rIns="121875" bIns="121875" anchor="ctr" anchorCtr="0">
            <a:noAutofit/>
          </a:bodyPr>
          <a:lstStyle/>
          <a:p>
            <a:pPr marL="0" lvl="0" indent="0" algn="l" rtl="0">
              <a:spcBef>
                <a:spcPts val="0"/>
              </a:spcBef>
              <a:spcAft>
                <a:spcPts val="0"/>
              </a:spcAft>
              <a:buNone/>
            </a:pPr>
            <a:endParaRPr/>
          </a:p>
        </p:txBody>
      </p:sp>
      <p:sp>
        <p:nvSpPr>
          <p:cNvPr id="87" name="Google Shape;87;p15"/>
          <p:cNvSpPr txBox="1">
            <a:spLocks noGrp="1"/>
          </p:cNvSpPr>
          <p:nvPr>
            <p:ph type="body" idx="4294967295"/>
          </p:nvPr>
        </p:nvSpPr>
        <p:spPr>
          <a:xfrm>
            <a:off x="2979604" y="2114613"/>
            <a:ext cx="1315500" cy="470400"/>
          </a:xfrm>
          <a:prstGeom prst="rect">
            <a:avLst/>
          </a:prstGeom>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en">
                <a:solidFill>
                  <a:schemeClr val="lt1"/>
                </a:solidFill>
              </a:rPr>
              <a:t>10 mins</a:t>
            </a:r>
            <a:endParaRPr>
              <a:solidFill>
                <a:schemeClr val="lt1"/>
              </a:solidFill>
            </a:endParaRPr>
          </a:p>
        </p:txBody>
      </p:sp>
      <p:grpSp>
        <p:nvGrpSpPr>
          <p:cNvPr id="88" name="Google Shape;88;p15"/>
          <p:cNvGrpSpPr/>
          <p:nvPr/>
        </p:nvGrpSpPr>
        <p:grpSpPr>
          <a:xfrm>
            <a:off x="3119570" y="2717020"/>
            <a:ext cx="198900" cy="593656"/>
            <a:chOff x="2223534" y="2938958"/>
            <a:chExt cx="198900" cy="593656"/>
          </a:xfrm>
        </p:grpSpPr>
        <p:cxnSp>
          <p:nvCxnSpPr>
            <p:cNvPr id="89" name="Google Shape;89;p15"/>
            <p:cNvCxnSpPr/>
            <p:nvPr/>
          </p:nvCxnSpPr>
          <p:spPr>
            <a:xfrm rot="10800000">
              <a:off x="2322997" y="2938958"/>
              <a:ext cx="0" cy="554700"/>
            </a:xfrm>
            <a:prstGeom prst="straightConnector1">
              <a:avLst/>
            </a:prstGeom>
            <a:noFill/>
            <a:ln w="9525" cap="flat" cmpd="sng">
              <a:solidFill>
                <a:schemeClr val="dk2"/>
              </a:solidFill>
              <a:prstDash val="solid"/>
              <a:round/>
              <a:headEnd type="none" w="sm" len="sm"/>
              <a:tailEnd type="none" w="sm" len="sm"/>
            </a:ln>
          </p:spPr>
        </p:cxnSp>
        <p:sp>
          <p:nvSpPr>
            <p:cNvPr id="90" name="Google Shape;90;p15"/>
            <p:cNvSpPr/>
            <p:nvPr/>
          </p:nvSpPr>
          <p:spPr>
            <a:xfrm rot="10800000" flipH="1">
              <a:off x="2223534" y="3333714"/>
              <a:ext cx="198900" cy="1989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1" name="Google Shape;91;p15"/>
          <p:cNvSpPr/>
          <p:nvPr/>
        </p:nvSpPr>
        <p:spPr>
          <a:xfrm>
            <a:off x="4325261" y="1977063"/>
            <a:ext cx="2051100" cy="745500"/>
          </a:xfrm>
          <a:prstGeom prst="chevron">
            <a:avLst>
              <a:gd name="adj" fmla="val 50000"/>
            </a:avLst>
          </a:prstGeom>
          <a:solidFill>
            <a:schemeClr val="dk1"/>
          </a:solidFill>
          <a:ln w="9525" cap="flat" cmpd="sng">
            <a:solidFill>
              <a:schemeClr val="lt1"/>
            </a:solidFill>
            <a:prstDash val="solid"/>
            <a:round/>
            <a:headEnd type="none" w="sm" len="sm"/>
            <a:tailEnd type="none" w="sm" len="sm"/>
          </a:ln>
        </p:spPr>
        <p:txBody>
          <a:bodyPr spcFirstLastPara="1" wrap="square" lIns="121875" tIns="121875" rIns="121875" bIns="121875" anchor="ctr" anchorCtr="0">
            <a:noAutofit/>
          </a:bodyPr>
          <a:lstStyle/>
          <a:p>
            <a:pPr marL="0" lvl="0" indent="0" algn="l" rtl="0">
              <a:spcBef>
                <a:spcPts val="0"/>
              </a:spcBef>
              <a:spcAft>
                <a:spcPts val="0"/>
              </a:spcAft>
              <a:buNone/>
            </a:pPr>
            <a:endParaRPr/>
          </a:p>
        </p:txBody>
      </p:sp>
      <p:sp>
        <p:nvSpPr>
          <p:cNvPr id="92" name="Google Shape;92;p15"/>
          <p:cNvSpPr txBox="1">
            <a:spLocks noGrp="1"/>
          </p:cNvSpPr>
          <p:nvPr>
            <p:ph type="body" idx="4294967295"/>
          </p:nvPr>
        </p:nvSpPr>
        <p:spPr>
          <a:xfrm>
            <a:off x="4621042" y="2114613"/>
            <a:ext cx="1315500" cy="470400"/>
          </a:xfrm>
          <a:prstGeom prst="rect">
            <a:avLst/>
          </a:prstGeom>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en">
                <a:solidFill>
                  <a:schemeClr val="lt1"/>
                </a:solidFill>
              </a:rPr>
              <a:t>10 mins</a:t>
            </a:r>
            <a:endParaRPr>
              <a:solidFill>
                <a:schemeClr val="lt1"/>
              </a:solidFill>
            </a:endParaRPr>
          </a:p>
        </p:txBody>
      </p:sp>
      <p:grpSp>
        <p:nvGrpSpPr>
          <p:cNvPr id="93" name="Google Shape;93;p15"/>
          <p:cNvGrpSpPr/>
          <p:nvPr/>
        </p:nvGrpSpPr>
        <p:grpSpPr>
          <a:xfrm>
            <a:off x="4912020" y="1388278"/>
            <a:ext cx="198900" cy="593656"/>
            <a:chOff x="3918084" y="1610215"/>
            <a:chExt cx="198900" cy="593656"/>
          </a:xfrm>
        </p:grpSpPr>
        <p:cxnSp>
          <p:nvCxnSpPr>
            <p:cNvPr id="94" name="Google Shape;94;p15"/>
            <p:cNvCxnSpPr/>
            <p:nvPr/>
          </p:nvCxnSpPr>
          <p:spPr>
            <a:xfrm>
              <a:off x="4017546" y="1649171"/>
              <a:ext cx="0" cy="554700"/>
            </a:xfrm>
            <a:prstGeom prst="straightConnector1">
              <a:avLst/>
            </a:prstGeom>
            <a:noFill/>
            <a:ln w="9525" cap="flat" cmpd="sng">
              <a:solidFill>
                <a:schemeClr val="dk2"/>
              </a:solidFill>
              <a:prstDash val="solid"/>
              <a:round/>
              <a:headEnd type="none" w="sm" len="sm"/>
              <a:tailEnd type="none" w="sm" len="sm"/>
            </a:ln>
          </p:spPr>
        </p:cxnSp>
        <p:sp>
          <p:nvSpPr>
            <p:cNvPr id="95" name="Google Shape;95;p15"/>
            <p:cNvSpPr/>
            <p:nvPr/>
          </p:nvSpPr>
          <p:spPr>
            <a:xfrm>
              <a:off x="3918084" y="1610215"/>
              <a:ext cx="198900" cy="1989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6" name="Google Shape;96;p15"/>
          <p:cNvSpPr txBox="1">
            <a:spLocks noGrp="1"/>
          </p:cNvSpPr>
          <p:nvPr>
            <p:ph type="body" idx="4294967295"/>
          </p:nvPr>
        </p:nvSpPr>
        <p:spPr>
          <a:xfrm>
            <a:off x="3725875" y="322225"/>
            <a:ext cx="3696300" cy="11187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1600"/>
              </a:spcAft>
              <a:buNone/>
            </a:pPr>
            <a:r>
              <a:rPr lang="en" sz="1400" b="1"/>
              <a:t>Sistemas de Controle e Potência:</a:t>
            </a:r>
            <a:r>
              <a:rPr lang="en" sz="1400"/>
              <a:t> BMS (Battery Management System); PCS (Power Conversion System); EMS (Energy Management System); Round-Trip Efficiency.</a:t>
            </a:r>
            <a:endParaRPr sz="1400"/>
          </a:p>
        </p:txBody>
      </p:sp>
      <p:sp>
        <p:nvSpPr>
          <p:cNvPr id="97" name="Google Shape;97;p15"/>
          <p:cNvSpPr/>
          <p:nvPr/>
        </p:nvSpPr>
        <p:spPr>
          <a:xfrm>
            <a:off x="5980181" y="1977063"/>
            <a:ext cx="2051100" cy="745500"/>
          </a:xfrm>
          <a:prstGeom prst="chevron">
            <a:avLst>
              <a:gd name="adj" fmla="val 50000"/>
            </a:avLst>
          </a:prstGeom>
          <a:solidFill>
            <a:schemeClr val="dk1"/>
          </a:solidFill>
          <a:ln w="9525" cap="flat" cmpd="sng">
            <a:solidFill>
              <a:schemeClr val="lt1"/>
            </a:solidFill>
            <a:prstDash val="solid"/>
            <a:round/>
            <a:headEnd type="none" w="sm" len="sm"/>
            <a:tailEnd type="none" w="sm" len="sm"/>
          </a:ln>
        </p:spPr>
        <p:txBody>
          <a:bodyPr spcFirstLastPara="1" wrap="square" lIns="121875" tIns="121875" rIns="121875" bIns="121875" anchor="ctr" anchorCtr="0">
            <a:noAutofit/>
          </a:bodyPr>
          <a:lstStyle/>
          <a:p>
            <a:pPr marL="0" lvl="0" indent="0" algn="l" rtl="0">
              <a:spcBef>
                <a:spcPts val="0"/>
              </a:spcBef>
              <a:spcAft>
                <a:spcPts val="0"/>
              </a:spcAft>
              <a:buNone/>
            </a:pPr>
            <a:endParaRPr/>
          </a:p>
        </p:txBody>
      </p:sp>
      <p:sp>
        <p:nvSpPr>
          <p:cNvPr id="98" name="Google Shape;98;p15"/>
          <p:cNvSpPr txBox="1">
            <a:spLocks noGrp="1"/>
          </p:cNvSpPr>
          <p:nvPr>
            <p:ph type="body" idx="4294967295"/>
          </p:nvPr>
        </p:nvSpPr>
        <p:spPr>
          <a:xfrm>
            <a:off x="6269987" y="2114613"/>
            <a:ext cx="1315500" cy="470400"/>
          </a:xfrm>
          <a:prstGeom prst="rect">
            <a:avLst/>
          </a:prstGeom>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en">
                <a:solidFill>
                  <a:schemeClr val="lt1"/>
                </a:solidFill>
              </a:rPr>
              <a:t>25 mins</a:t>
            </a:r>
            <a:endParaRPr>
              <a:solidFill>
                <a:schemeClr val="lt1"/>
              </a:solidFill>
            </a:endParaRPr>
          </a:p>
        </p:txBody>
      </p:sp>
      <p:grpSp>
        <p:nvGrpSpPr>
          <p:cNvPr id="99" name="Google Shape;99;p15"/>
          <p:cNvGrpSpPr/>
          <p:nvPr/>
        </p:nvGrpSpPr>
        <p:grpSpPr>
          <a:xfrm>
            <a:off x="6826357" y="2717020"/>
            <a:ext cx="198900" cy="593656"/>
            <a:chOff x="5958946" y="2938958"/>
            <a:chExt cx="198900" cy="593656"/>
          </a:xfrm>
        </p:grpSpPr>
        <p:cxnSp>
          <p:nvCxnSpPr>
            <p:cNvPr id="100" name="Google Shape;100;p15"/>
            <p:cNvCxnSpPr/>
            <p:nvPr/>
          </p:nvCxnSpPr>
          <p:spPr>
            <a:xfrm rot="10800000">
              <a:off x="6058409" y="2938958"/>
              <a:ext cx="0" cy="554700"/>
            </a:xfrm>
            <a:prstGeom prst="straightConnector1">
              <a:avLst/>
            </a:prstGeom>
            <a:noFill/>
            <a:ln w="9525" cap="flat" cmpd="sng">
              <a:solidFill>
                <a:schemeClr val="dk2"/>
              </a:solidFill>
              <a:prstDash val="solid"/>
              <a:round/>
              <a:headEnd type="none" w="sm" len="sm"/>
              <a:tailEnd type="none" w="sm" len="sm"/>
            </a:ln>
          </p:spPr>
        </p:cxnSp>
        <p:sp>
          <p:nvSpPr>
            <p:cNvPr id="101" name="Google Shape;101;p15"/>
            <p:cNvSpPr/>
            <p:nvPr/>
          </p:nvSpPr>
          <p:spPr>
            <a:xfrm rot="10800000" flipH="1">
              <a:off x="5958946" y="3333714"/>
              <a:ext cx="198900" cy="1989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2" name="Google Shape;102;p15"/>
          <p:cNvSpPr txBox="1">
            <a:spLocks noGrp="1"/>
          </p:cNvSpPr>
          <p:nvPr>
            <p:ph type="body" idx="4294967295"/>
          </p:nvPr>
        </p:nvSpPr>
        <p:spPr>
          <a:xfrm>
            <a:off x="999848" y="3310700"/>
            <a:ext cx="3969300" cy="14433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1400" b="1"/>
              <a:t>SoC e SoH:</a:t>
            </a:r>
            <a:r>
              <a:rPr lang="en" sz="1400"/>
              <a:t> SoC e SoH não são medidos diretamente, são estimados; SoH mede o envelhecimento ou perda de desempenho interno (resistência interna subindo); Curva de Degradação x Ciclos; Refrigeração e Segurança.</a:t>
            </a:r>
            <a:endParaRPr sz="1400"/>
          </a:p>
        </p:txBody>
      </p:sp>
      <p:sp>
        <p:nvSpPr>
          <p:cNvPr id="103" name="Google Shape;103;p15"/>
          <p:cNvSpPr txBox="1">
            <a:spLocks noGrp="1"/>
          </p:cNvSpPr>
          <p:nvPr>
            <p:ph type="body" idx="4294967295"/>
          </p:nvPr>
        </p:nvSpPr>
        <p:spPr>
          <a:xfrm>
            <a:off x="5409752" y="3310700"/>
            <a:ext cx="3734100" cy="12813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1400" b="1" dirty="0"/>
              <a:t>Dimensionamento Básico:</a:t>
            </a:r>
            <a:r>
              <a:rPr lang="en" sz="1400" dirty="0"/>
              <a:t> Aplicações: arbitragem (2h a 4h); Serviços ancilares (10 min a 1h); reserva de capacidade (4h 2x ao dia); Discussão sobre Augmentation.</a:t>
            </a:r>
            <a:endParaRPr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6"/>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Estrutura Física e Funcional do BESS</a:t>
            </a:r>
            <a:endParaRPr/>
          </a:p>
        </p:txBody>
      </p:sp>
      <p:pic>
        <p:nvPicPr>
          <p:cNvPr id="109" name="Google Shape;109;p16"/>
          <p:cNvPicPr preferRelativeResize="0"/>
          <p:nvPr/>
        </p:nvPicPr>
        <p:blipFill>
          <a:blip r:embed="rId3">
            <a:alphaModFix/>
          </a:blip>
          <a:stretch>
            <a:fillRect/>
          </a:stretch>
        </p:blipFill>
        <p:spPr>
          <a:xfrm>
            <a:off x="152400" y="771450"/>
            <a:ext cx="8839200" cy="3839165"/>
          </a:xfrm>
          <a:prstGeom prst="rect">
            <a:avLst/>
          </a:prstGeom>
          <a:noFill/>
          <a:ln w="9525" cap="flat" cmpd="sng">
            <a:solidFill>
              <a:schemeClr val="dk1"/>
            </a:solidFill>
            <a:prstDash val="solid"/>
            <a:round/>
            <a:headEnd type="none" w="sm" len="sm"/>
            <a:tailEnd type="none" w="sm" len="sm"/>
          </a:ln>
        </p:spPr>
      </p:pic>
      <p:sp>
        <p:nvSpPr>
          <p:cNvPr id="110" name="Google Shape;110;p16"/>
          <p:cNvSpPr txBox="1"/>
          <p:nvPr/>
        </p:nvSpPr>
        <p:spPr>
          <a:xfrm>
            <a:off x="152400" y="4696275"/>
            <a:ext cx="3174600" cy="2925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sz="700">
                <a:solidFill>
                  <a:schemeClr val="dk1"/>
                </a:solidFill>
              </a:rPr>
              <a:t>https://www.power-sonic.com/battery-energy-storage-system-components/</a:t>
            </a:r>
            <a:endParaRPr sz="700">
              <a:solidFill>
                <a:schemeClr val="dk1"/>
              </a:solidFill>
            </a:endParaRPr>
          </a:p>
        </p:txBody>
      </p:sp>
      <p:sp>
        <p:nvSpPr>
          <p:cNvPr id="111" name="Google Shape;111;p16"/>
          <p:cNvSpPr txBox="1"/>
          <p:nvPr/>
        </p:nvSpPr>
        <p:spPr>
          <a:xfrm>
            <a:off x="6522900" y="3887300"/>
            <a:ext cx="1288500" cy="33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chemeClr val="accent2"/>
                </a:solidFill>
                <a:latin typeface="Roboto"/>
                <a:ea typeface="Roboto"/>
                <a:cs typeface="Roboto"/>
                <a:sym typeface="Roboto"/>
              </a:rPr>
              <a:t>Container</a:t>
            </a:r>
            <a:endParaRPr sz="1800" b="1">
              <a:solidFill>
                <a:schemeClr val="accent2"/>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17"/>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Estrutura Física e Funcional do BESS</a:t>
            </a:r>
            <a:endParaRPr/>
          </a:p>
        </p:txBody>
      </p:sp>
      <p:pic>
        <p:nvPicPr>
          <p:cNvPr id="117" name="Google Shape;117;p17"/>
          <p:cNvPicPr preferRelativeResize="0"/>
          <p:nvPr/>
        </p:nvPicPr>
        <p:blipFill>
          <a:blip r:embed="rId3">
            <a:alphaModFix/>
          </a:blip>
          <a:stretch>
            <a:fillRect/>
          </a:stretch>
        </p:blipFill>
        <p:spPr>
          <a:xfrm>
            <a:off x="1578076" y="805525"/>
            <a:ext cx="6191998" cy="3622274"/>
          </a:xfrm>
          <a:prstGeom prst="rect">
            <a:avLst/>
          </a:prstGeom>
          <a:noFill/>
          <a:ln>
            <a:noFill/>
          </a:ln>
        </p:spPr>
      </p:pic>
      <p:sp>
        <p:nvSpPr>
          <p:cNvPr id="118" name="Google Shape;118;p17"/>
          <p:cNvSpPr txBox="1"/>
          <p:nvPr/>
        </p:nvSpPr>
        <p:spPr>
          <a:xfrm>
            <a:off x="3672450" y="4427800"/>
            <a:ext cx="1799100" cy="412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b="1">
                <a:solidFill>
                  <a:srgbClr val="FF0000"/>
                </a:solidFill>
                <a:latin typeface="Roboto"/>
                <a:ea typeface="Roboto"/>
                <a:cs typeface="Roboto"/>
                <a:sym typeface="Roboto"/>
              </a:rPr>
              <a:t>3 Layer BMS </a:t>
            </a:r>
            <a:endParaRPr sz="1500" b="1">
              <a:solidFill>
                <a:srgbClr val="FF0000"/>
              </a:solidFill>
              <a:latin typeface="Roboto"/>
              <a:ea typeface="Roboto"/>
              <a:cs typeface="Roboto"/>
              <a:sym typeface="Roboto"/>
            </a:endParaRPr>
          </a:p>
        </p:txBody>
      </p:sp>
      <p:sp>
        <p:nvSpPr>
          <p:cNvPr id="119" name="Google Shape;119;p17"/>
          <p:cNvSpPr txBox="1"/>
          <p:nvPr/>
        </p:nvSpPr>
        <p:spPr>
          <a:xfrm>
            <a:off x="54100" y="4773325"/>
            <a:ext cx="3270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dk1"/>
                </a:solidFill>
              </a:rPr>
              <a:t>https://troescorp.com/what-is-battery-energy-storage/</a:t>
            </a:r>
            <a:endParaRPr sz="10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8"/>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Estrutura Física e Funcional do BESS</a:t>
            </a:r>
            <a:endParaRPr/>
          </a:p>
        </p:txBody>
      </p:sp>
      <p:sp>
        <p:nvSpPr>
          <p:cNvPr id="125" name="Google Shape;125;p18"/>
          <p:cNvSpPr txBox="1"/>
          <p:nvPr/>
        </p:nvSpPr>
        <p:spPr>
          <a:xfrm>
            <a:off x="4862225" y="781600"/>
            <a:ext cx="3648000" cy="3849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sz="1300"/>
              <a:t>The Rint Model (Internal Resistance Model)</a:t>
            </a:r>
            <a:endParaRPr sz="1300"/>
          </a:p>
        </p:txBody>
      </p:sp>
      <p:sp>
        <p:nvSpPr>
          <p:cNvPr id="126" name="Google Shape;126;p18"/>
          <p:cNvSpPr txBox="1"/>
          <p:nvPr/>
        </p:nvSpPr>
        <p:spPr>
          <a:xfrm>
            <a:off x="5183450" y="2653563"/>
            <a:ext cx="3246900" cy="3849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 sz="1300"/>
              <a:t>The Thevenin Model (First-Order RC)</a:t>
            </a:r>
            <a:endParaRPr sz="1300"/>
          </a:p>
        </p:txBody>
      </p:sp>
      <p:sp>
        <p:nvSpPr>
          <p:cNvPr id="127" name="Google Shape;127;p18"/>
          <p:cNvSpPr txBox="1"/>
          <p:nvPr/>
        </p:nvSpPr>
        <p:spPr>
          <a:xfrm>
            <a:off x="670275" y="1206150"/>
            <a:ext cx="3319200" cy="6156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
              <a:t>3.2V  320Ah  Prismatic  High  Capacity  LFP  Battery Cell  -  LiFePO4  Battery</a:t>
            </a:r>
            <a:endParaRPr/>
          </a:p>
        </p:txBody>
      </p:sp>
      <p:pic>
        <p:nvPicPr>
          <p:cNvPr id="128" name="Google Shape;128;p18"/>
          <p:cNvPicPr preferRelativeResize="0"/>
          <p:nvPr/>
        </p:nvPicPr>
        <p:blipFill>
          <a:blip r:embed="rId3">
            <a:alphaModFix/>
          </a:blip>
          <a:stretch>
            <a:fillRect/>
          </a:stretch>
        </p:blipFill>
        <p:spPr>
          <a:xfrm>
            <a:off x="1560600" y="1935100"/>
            <a:ext cx="1543850" cy="1612650"/>
          </a:xfrm>
          <a:prstGeom prst="rect">
            <a:avLst/>
          </a:prstGeom>
          <a:noFill/>
          <a:ln>
            <a:noFill/>
          </a:ln>
        </p:spPr>
      </p:pic>
      <p:sp>
        <p:nvSpPr>
          <p:cNvPr id="129" name="Google Shape;129;p18"/>
          <p:cNvSpPr txBox="1"/>
          <p:nvPr/>
        </p:nvSpPr>
        <p:spPr>
          <a:xfrm>
            <a:off x="4924875" y="4514275"/>
            <a:ext cx="4179600" cy="5079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sz="700">
                <a:solidFill>
                  <a:srgbClr val="172B4D"/>
                </a:solidFill>
                <a:highlight>
                  <a:srgbClr val="FFFFFF"/>
                </a:highlight>
              </a:rPr>
              <a:t>Auch, M.; Kuthada, T.; Giese, S.; Wagner, A.</a:t>
            </a:r>
            <a:r>
              <a:rPr lang="en" sz="700" b="1">
                <a:solidFill>
                  <a:srgbClr val="172B4D"/>
                </a:solidFill>
                <a:highlight>
                  <a:srgbClr val="FFFFFF"/>
                </a:highlight>
              </a:rPr>
              <a:t> Influence of Lithium-Ion-Battery Equivalent Circuit Model Parameter Dependencies and Architectures on the Predicted Heat Generation in Real-Life Drive Cycles</a:t>
            </a:r>
            <a:r>
              <a:rPr lang="en" sz="700">
                <a:solidFill>
                  <a:srgbClr val="172B4D"/>
                </a:solidFill>
                <a:highlight>
                  <a:srgbClr val="FFFFFF"/>
                </a:highlight>
              </a:rPr>
              <a:t>. </a:t>
            </a:r>
            <a:r>
              <a:rPr lang="en" sz="700" i="1">
                <a:solidFill>
                  <a:srgbClr val="172B4D"/>
                </a:solidFill>
                <a:highlight>
                  <a:srgbClr val="FFFFFF"/>
                </a:highlight>
              </a:rPr>
              <a:t>Batteries</a:t>
            </a:r>
            <a:r>
              <a:rPr lang="en" sz="700">
                <a:solidFill>
                  <a:srgbClr val="172B4D"/>
                </a:solidFill>
                <a:highlight>
                  <a:srgbClr val="FFFFFF"/>
                </a:highlight>
              </a:rPr>
              <a:t> 2023, </a:t>
            </a:r>
            <a:r>
              <a:rPr lang="en" sz="700" i="1">
                <a:solidFill>
                  <a:srgbClr val="172B4D"/>
                </a:solidFill>
                <a:highlight>
                  <a:srgbClr val="FFFFFF"/>
                </a:highlight>
              </a:rPr>
              <a:t>9</a:t>
            </a:r>
            <a:r>
              <a:rPr lang="en" sz="700">
                <a:solidFill>
                  <a:srgbClr val="172B4D"/>
                </a:solidFill>
                <a:highlight>
                  <a:srgbClr val="FFFFFF"/>
                </a:highlight>
              </a:rPr>
              <a:t>, 274. https://doi.org/10.3390/batteries9050274</a:t>
            </a:r>
            <a:endParaRPr sz="1100"/>
          </a:p>
        </p:txBody>
      </p:sp>
      <p:pic>
        <p:nvPicPr>
          <p:cNvPr id="130" name="Google Shape;130;p18"/>
          <p:cNvPicPr preferRelativeResize="0"/>
          <p:nvPr/>
        </p:nvPicPr>
        <p:blipFill>
          <a:blip r:embed="rId4">
            <a:alphaModFix/>
          </a:blip>
          <a:stretch>
            <a:fillRect/>
          </a:stretch>
        </p:blipFill>
        <p:spPr>
          <a:xfrm>
            <a:off x="5454487" y="1288688"/>
            <a:ext cx="2463469" cy="1242700"/>
          </a:xfrm>
          <a:prstGeom prst="rect">
            <a:avLst/>
          </a:prstGeom>
          <a:noFill/>
          <a:ln>
            <a:noFill/>
          </a:ln>
        </p:spPr>
      </p:pic>
      <p:pic>
        <p:nvPicPr>
          <p:cNvPr id="131" name="Google Shape;131;p18"/>
          <p:cNvPicPr preferRelativeResize="0"/>
          <p:nvPr/>
        </p:nvPicPr>
        <p:blipFill>
          <a:blip r:embed="rId5">
            <a:alphaModFix/>
          </a:blip>
          <a:stretch>
            <a:fillRect/>
          </a:stretch>
        </p:blipFill>
        <p:spPr>
          <a:xfrm>
            <a:off x="5791050" y="3145324"/>
            <a:ext cx="2173093" cy="1262100"/>
          </a:xfrm>
          <a:prstGeom prst="rect">
            <a:avLst/>
          </a:prstGeom>
          <a:noFill/>
          <a:ln>
            <a:noFill/>
          </a:ln>
        </p:spPr>
      </p:pic>
      <p:sp>
        <p:nvSpPr>
          <p:cNvPr id="132" name="Google Shape;132;p18"/>
          <p:cNvSpPr txBox="1"/>
          <p:nvPr/>
        </p:nvSpPr>
        <p:spPr>
          <a:xfrm>
            <a:off x="1044621" y="3661100"/>
            <a:ext cx="2575800" cy="12621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
              <a:t>Nominal Voltage = 3.2V</a:t>
            </a:r>
            <a:endParaRPr/>
          </a:p>
          <a:p>
            <a:pPr marL="0" marR="0" lvl="0" indent="0" algn="l" rtl="0">
              <a:lnSpc>
                <a:spcPct val="100000"/>
              </a:lnSpc>
              <a:spcBef>
                <a:spcPts val="0"/>
              </a:spcBef>
              <a:spcAft>
                <a:spcPts val="0"/>
              </a:spcAft>
              <a:buNone/>
            </a:pPr>
            <a:r>
              <a:rPr lang="en"/>
              <a:t>Nominal Capacity = 320Ah</a:t>
            </a:r>
            <a:endParaRPr/>
          </a:p>
          <a:p>
            <a:pPr marL="0" marR="0" lvl="0" indent="0" algn="l" rtl="0">
              <a:lnSpc>
                <a:spcPct val="100000"/>
              </a:lnSpc>
              <a:spcBef>
                <a:spcPts val="0"/>
              </a:spcBef>
              <a:spcAft>
                <a:spcPts val="0"/>
              </a:spcAft>
              <a:buNone/>
            </a:pPr>
            <a:r>
              <a:rPr lang="en">
                <a:highlight>
                  <a:srgbClr val="FFFF00"/>
                </a:highlight>
              </a:rPr>
              <a:t>Charge Current</a:t>
            </a:r>
            <a:endParaRPr>
              <a:highlight>
                <a:srgbClr val="FFFF00"/>
              </a:highlight>
            </a:endParaRPr>
          </a:p>
          <a:p>
            <a:pPr marL="0" marR="0" lvl="0" indent="0" algn="l" rtl="0">
              <a:lnSpc>
                <a:spcPct val="100000"/>
              </a:lnSpc>
              <a:spcBef>
                <a:spcPts val="0"/>
              </a:spcBef>
              <a:spcAft>
                <a:spcPts val="0"/>
              </a:spcAft>
              <a:buNone/>
            </a:pPr>
            <a:r>
              <a:rPr lang="en">
                <a:highlight>
                  <a:srgbClr val="FFFF00"/>
                </a:highlight>
              </a:rPr>
              <a:t>Discharge Current</a:t>
            </a:r>
            <a:endParaRPr>
              <a:highlight>
                <a:srgbClr val="FFFF00"/>
              </a:highlight>
            </a:endParaRPr>
          </a:p>
          <a:p>
            <a:pPr marL="0" marR="0" lvl="0" indent="0" algn="l" rtl="0">
              <a:lnSpc>
                <a:spcPct val="100000"/>
              </a:lnSpc>
              <a:spcBef>
                <a:spcPts val="0"/>
              </a:spcBef>
              <a:spcAft>
                <a:spcPts val="0"/>
              </a:spcAft>
              <a:buNone/>
            </a:pPr>
            <a:r>
              <a:rPr lang="en">
                <a:highlight>
                  <a:srgbClr val="FFFF00"/>
                </a:highlight>
              </a:rPr>
              <a:t>Cycle Life (Cycle Number)</a:t>
            </a:r>
            <a:endParaRPr>
              <a:highlight>
                <a:srgbClr val="FFFF00"/>
              </a:highligh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19"/>
          <p:cNvSpPr txBox="1">
            <a:spLocks noGrp="1"/>
          </p:cNvSpPr>
          <p:nvPr>
            <p:ph type="title"/>
          </p:nvPr>
        </p:nvSpPr>
        <p:spPr>
          <a:xfrm>
            <a:off x="98250" y="16350"/>
            <a:ext cx="8551800" cy="60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Estrutura Física e Funcional do BESS</a:t>
            </a:r>
            <a:endParaRPr/>
          </a:p>
        </p:txBody>
      </p:sp>
      <p:pic>
        <p:nvPicPr>
          <p:cNvPr id="138" name="Google Shape;138;p19"/>
          <p:cNvPicPr preferRelativeResize="0"/>
          <p:nvPr/>
        </p:nvPicPr>
        <p:blipFill>
          <a:blip r:embed="rId3">
            <a:alphaModFix/>
          </a:blip>
          <a:stretch>
            <a:fillRect/>
          </a:stretch>
        </p:blipFill>
        <p:spPr>
          <a:xfrm>
            <a:off x="189899" y="1041902"/>
            <a:ext cx="4764950" cy="2385025"/>
          </a:xfrm>
          <a:prstGeom prst="rect">
            <a:avLst/>
          </a:prstGeom>
          <a:noFill/>
          <a:ln>
            <a:noFill/>
          </a:ln>
        </p:spPr>
      </p:pic>
      <p:sp>
        <p:nvSpPr>
          <p:cNvPr id="139" name="Google Shape;139;p19"/>
          <p:cNvSpPr txBox="1"/>
          <p:nvPr/>
        </p:nvSpPr>
        <p:spPr>
          <a:xfrm>
            <a:off x="189899" y="3227787"/>
            <a:ext cx="4764950" cy="740172"/>
          </a:xfrm>
          <a:prstGeom prst="rect">
            <a:avLst/>
          </a:prstGeom>
          <a:noFill/>
          <a:ln w="9525" cap="flat" cmpd="sng">
            <a:noFill/>
            <a:prstDash val="solid"/>
            <a:round/>
            <a:headEnd type="none" w="sm" len="sm"/>
            <a:tailEnd type="none" w="sm" len="sm"/>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en" sz="700" dirty="0"/>
              <a:t>Fu-Bao Wu, Bo Yang and Ji-Lei Ye (Editors), </a:t>
            </a:r>
            <a:r>
              <a:rPr lang="en" sz="700" b="1" dirty="0"/>
              <a:t>“Grid-Scale Energy Storage Systems and Application”</a:t>
            </a:r>
            <a:r>
              <a:rPr lang="en" sz="700" dirty="0"/>
              <a:t>, Academic Press (an imprint of Elsevier), 2019.</a:t>
            </a:r>
            <a:endParaRPr sz="700" dirty="0"/>
          </a:p>
        </p:txBody>
      </p:sp>
      <p:sp>
        <p:nvSpPr>
          <p:cNvPr id="140" name="Google Shape;140;p19"/>
          <p:cNvSpPr txBox="1"/>
          <p:nvPr/>
        </p:nvSpPr>
        <p:spPr>
          <a:xfrm>
            <a:off x="189900" y="4032450"/>
            <a:ext cx="8764200" cy="7389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en" sz="1200"/>
              <a:t>One tricky thing about LFP is that the discharge curve is </a:t>
            </a:r>
            <a:r>
              <a:rPr lang="en" sz="1200" b="1"/>
              <a:t>extremely flat</a:t>
            </a:r>
            <a:r>
              <a:rPr lang="en" sz="1200"/>
              <a:t>. A cell at 3.3V could be at 90% charge or 20% charge. This is why LFP batteries require a </a:t>
            </a:r>
            <a:r>
              <a:rPr lang="en" sz="1200" b="1"/>
              <a:t>BMS (Battery Management System)</a:t>
            </a:r>
            <a:r>
              <a:rPr lang="en" sz="1200"/>
              <a:t> that uses "Coulomb Counting" (measuring current in/out) rather than just voltage to tell you the remaining capacity.</a:t>
            </a:r>
            <a:endParaRPr sz="1500"/>
          </a:p>
        </p:txBody>
      </p:sp>
      <p:pic>
        <p:nvPicPr>
          <p:cNvPr id="141" name="Google Shape;141;p19"/>
          <p:cNvPicPr preferRelativeResize="0"/>
          <p:nvPr/>
        </p:nvPicPr>
        <p:blipFill>
          <a:blip r:embed="rId4">
            <a:alphaModFix/>
          </a:blip>
          <a:stretch>
            <a:fillRect/>
          </a:stretch>
        </p:blipFill>
        <p:spPr>
          <a:xfrm>
            <a:off x="5040575" y="1011438"/>
            <a:ext cx="3913525" cy="2445953"/>
          </a:xfrm>
          <a:prstGeom prst="rect">
            <a:avLst/>
          </a:prstGeom>
          <a:noFill/>
          <a:ln>
            <a:noFill/>
          </a:ln>
        </p:spPr>
      </p:pic>
      <p:sp>
        <p:nvSpPr>
          <p:cNvPr id="142" name="Google Shape;142;p19"/>
          <p:cNvSpPr txBox="1"/>
          <p:nvPr/>
        </p:nvSpPr>
        <p:spPr>
          <a:xfrm>
            <a:off x="5577275" y="3520400"/>
            <a:ext cx="3000000" cy="276900"/>
          </a:xfrm>
          <a:prstGeom prst="rect">
            <a:avLst/>
          </a:prstGeom>
          <a:noFill/>
          <a:ln w="9525" cap="flat" cmpd="sng">
            <a:solidFill>
              <a:srgbClr val="CCCCCC"/>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sz="600"/>
              <a:t>https://www.evlithium.com/LiFePO4-Battery/byd-blade-battery-138ah.html</a:t>
            </a:r>
            <a:endParaRPr sz="6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0"/>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Estrutura Física e Funcional do BESS</a:t>
            </a:r>
            <a:endParaRPr/>
          </a:p>
        </p:txBody>
      </p:sp>
      <p:pic>
        <p:nvPicPr>
          <p:cNvPr id="148" name="Google Shape;148;p20"/>
          <p:cNvPicPr preferRelativeResize="0"/>
          <p:nvPr/>
        </p:nvPicPr>
        <p:blipFill>
          <a:blip r:embed="rId3">
            <a:alphaModFix/>
          </a:blip>
          <a:stretch>
            <a:fillRect/>
          </a:stretch>
        </p:blipFill>
        <p:spPr>
          <a:xfrm>
            <a:off x="98250" y="1042025"/>
            <a:ext cx="5304712" cy="3637650"/>
          </a:xfrm>
          <a:prstGeom prst="rect">
            <a:avLst/>
          </a:prstGeom>
          <a:noFill/>
          <a:ln>
            <a:noFill/>
          </a:ln>
        </p:spPr>
      </p:pic>
      <p:sp>
        <p:nvSpPr>
          <p:cNvPr id="149" name="Google Shape;149;p20"/>
          <p:cNvSpPr txBox="1"/>
          <p:nvPr/>
        </p:nvSpPr>
        <p:spPr>
          <a:xfrm>
            <a:off x="98250" y="4779050"/>
            <a:ext cx="3000000" cy="276900"/>
          </a:xfrm>
          <a:prstGeom prst="rect">
            <a:avLst/>
          </a:prstGeom>
          <a:noFill/>
          <a:ln w="9525" cap="flat" cmpd="sng">
            <a:solidFill>
              <a:srgbClr val="D3D3D3"/>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sz="600"/>
              <a:t>https://www.evlithium.com/LiFePO4-Battery/byd-blade-battery-138ah.html</a:t>
            </a:r>
            <a:endParaRPr sz="600"/>
          </a:p>
        </p:txBody>
      </p:sp>
      <p:pic>
        <p:nvPicPr>
          <p:cNvPr id="150" name="Google Shape;150;p20"/>
          <p:cNvPicPr preferRelativeResize="0"/>
          <p:nvPr/>
        </p:nvPicPr>
        <p:blipFill>
          <a:blip r:embed="rId4">
            <a:alphaModFix/>
          </a:blip>
          <a:stretch>
            <a:fillRect/>
          </a:stretch>
        </p:blipFill>
        <p:spPr>
          <a:xfrm>
            <a:off x="5521500" y="2721550"/>
            <a:ext cx="3119677" cy="2192400"/>
          </a:xfrm>
          <a:prstGeom prst="rect">
            <a:avLst/>
          </a:prstGeom>
          <a:noFill/>
          <a:ln>
            <a:noFill/>
          </a:ln>
        </p:spPr>
      </p:pic>
      <p:pic>
        <p:nvPicPr>
          <p:cNvPr id="151" name="Google Shape;151;p20"/>
          <p:cNvPicPr preferRelativeResize="0"/>
          <p:nvPr/>
        </p:nvPicPr>
        <p:blipFill>
          <a:blip r:embed="rId5">
            <a:alphaModFix/>
          </a:blip>
          <a:stretch>
            <a:fillRect/>
          </a:stretch>
        </p:blipFill>
        <p:spPr>
          <a:xfrm>
            <a:off x="6454468" y="1330900"/>
            <a:ext cx="2154557" cy="2019299"/>
          </a:xfrm>
          <a:prstGeom prst="rect">
            <a:avLst/>
          </a:prstGeom>
          <a:noFill/>
          <a:ln>
            <a:noFill/>
          </a:ln>
        </p:spPr>
      </p:pic>
      <p:sp>
        <p:nvSpPr>
          <p:cNvPr id="152" name="Google Shape;152;p20"/>
          <p:cNvSpPr txBox="1"/>
          <p:nvPr/>
        </p:nvSpPr>
        <p:spPr>
          <a:xfrm>
            <a:off x="5521499" y="862475"/>
            <a:ext cx="3622500" cy="415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500" b="1">
                <a:solidFill>
                  <a:srgbClr val="0000FF"/>
                </a:solidFill>
                <a:latin typeface="Roboto"/>
                <a:ea typeface="Roboto"/>
                <a:cs typeface="Roboto"/>
                <a:sym typeface="Roboto"/>
              </a:rPr>
              <a:t>BYD LiFePO4 Blade Battery 3.2V 138Ah</a:t>
            </a:r>
            <a:endParaRPr sz="1500" b="1">
              <a:solidFill>
                <a:srgbClr val="0000FF"/>
              </a:solidFill>
              <a:latin typeface="Roboto"/>
              <a:ea typeface="Roboto"/>
              <a:cs typeface="Roboto"/>
              <a:sym typeface="Roboto"/>
            </a:endParaRPr>
          </a:p>
        </p:txBody>
      </p:sp>
      <p:sp>
        <p:nvSpPr>
          <p:cNvPr id="153" name="Google Shape;153;p20"/>
          <p:cNvSpPr/>
          <p:nvPr/>
        </p:nvSpPr>
        <p:spPr>
          <a:xfrm>
            <a:off x="48975" y="1913100"/>
            <a:ext cx="5443200" cy="415500"/>
          </a:xfrm>
          <a:prstGeom prst="rect">
            <a:avLst/>
          </a:prstGeom>
          <a:noFill/>
          <a:ln w="19050" cap="flat" cmpd="sng">
            <a:solidFill>
              <a:srgbClr val="FF0000"/>
            </a:solidFill>
            <a:prstDash val="solid"/>
            <a:round/>
            <a:headEnd type="none" w="sm" len="sm"/>
            <a:tailEnd type="none" w="sm" len="sm"/>
          </a:ln>
          <a:effectLst>
            <a:outerShdw blurRad="57150" dist="19050" dir="5400000" algn="bl" rotWithShape="0">
              <a:schemeClr val="lt1">
                <a:alpha val="5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Roboto"/>
              <a:ea typeface="Roboto"/>
              <a:cs typeface="Roboto"/>
              <a:sym typeface="Roboto"/>
            </a:endParaRPr>
          </a:p>
        </p:txBody>
      </p:sp>
      <p:sp>
        <p:nvSpPr>
          <p:cNvPr id="154" name="Google Shape;154;p20"/>
          <p:cNvSpPr/>
          <p:nvPr/>
        </p:nvSpPr>
        <p:spPr>
          <a:xfrm>
            <a:off x="38317" y="2511274"/>
            <a:ext cx="5443200" cy="415500"/>
          </a:xfrm>
          <a:prstGeom prst="rect">
            <a:avLst/>
          </a:prstGeom>
          <a:noFill/>
          <a:ln w="19050" cap="flat" cmpd="sng">
            <a:solidFill>
              <a:srgbClr val="FF0000"/>
            </a:solidFill>
            <a:prstDash val="solid"/>
            <a:round/>
            <a:headEnd type="none" w="sm" len="sm"/>
            <a:tailEnd type="none" w="sm" len="sm"/>
          </a:ln>
          <a:effectLst>
            <a:outerShdw blurRad="57150" dist="19050" dir="5400000" algn="bl" rotWithShape="0">
              <a:schemeClr val="lt1">
                <a:alpha val="5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Roboto"/>
              <a:ea typeface="Roboto"/>
              <a:cs typeface="Roboto"/>
              <a:sym typeface="Roboto"/>
            </a:endParaRPr>
          </a:p>
        </p:txBody>
      </p:sp>
      <p:sp>
        <p:nvSpPr>
          <p:cNvPr id="155" name="Google Shape;155;p20"/>
          <p:cNvSpPr/>
          <p:nvPr/>
        </p:nvSpPr>
        <p:spPr>
          <a:xfrm>
            <a:off x="48975" y="1277975"/>
            <a:ext cx="5443200" cy="415500"/>
          </a:xfrm>
          <a:prstGeom prst="rect">
            <a:avLst/>
          </a:prstGeom>
          <a:noFill/>
          <a:ln w="19050" cap="flat" cmpd="sng">
            <a:solidFill>
              <a:srgbClr val="FF0000"/>
            </a:solidFill>
            <a:prstDash val="solid"/>
            <a:round/>
            <a:headEnd type="none" w="sm" len="sm"/>
            <a:tailEnd type="none" w="sm" len="sm"/>
          </a:ln>
          <a:effectLst>
            <a:outerShdw blurRad="57150" dist="19050" dir="5400000" algn="bl" rotWithShape="0">
              <a:schemeClr val="lt1">
                <a:alpha val="5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1"/>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Estrutura Física e Funcional do BESS</a:t>
            </a:r>
            <a:endParaRPr/>
          </a:p>
        </p:txBody>
      </p:sp>
      <p:sp>
        <p:nvSpPr>
          <p:cNvPr id="161" name="Google Shape;161;p21"/>
          <p:cNvSpPr txBox="1"/>
          <p:nvPr/>
        </p:nvSpPr>
        <p:spPr>
          <a:xfrm>
            <a:off x="3185425" y="4809025"/>
            <a:ext cx="3000000" cy="276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600"/>
              <a:t>https://www.evlithium.com/LiFePO4-Battery/byd-blade-battery-138ah.html</a:t>
            </a:r>
            <a:endParaRPr sz="600"/>
          </a:p>
        </p:txBody>
      </p:sp>
      <p:pic>
        <p:nvPicPr>
          <p:cNvPr id="162" name="Google Shape;162;p21"/>
          <p:cNvPicPr preferRelativeResize="0"/>
          <p:nvPr/>
        </p:nvPicPr>
        <p:blipFill>
          <a:blip r:embed="rId3">
            <a:alphaModFix/>
          </a:blip>
          <a:stretch>
            <a:fillRect/>
          </a:stretch>
        </p:blipFill>
        <p:spPr>
          <a:xfrm>
            <a:off x="4218325" y="691850"/>
            <a:ext cx="4706526" cy="3139476"/>
          </a:xfrm>
          <a:prstGeom prst="rect">
            <a:avLst/>
          </a:prstGeom>
          <a:noFill/>
          <a:ln>
            <a:noFill/>
          </a:ln>
        </p:spPr>
      </p:pic>
      <p:sp>
        <p:nvSpPr>
          <p:cNvPr id="163" name="Google Shape;163;p21"/>
          <p:cNvSpPr txBox="1"/>
          <p:nvPr/>
        </p:nvSpPr>
        <p:spPr>
          <a:xfrm>
            <a:off x="7088188" y="731800"/>
            <a:ext cx="933000" cy="276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600" b="1" dirty="0"/>
              <a:t>(Room Temperature)</a:t>
            </a:r>
            <a:endParaRPr sz="600" dirty="0"/>
          </a:p>
        </p:txBody>
      </p:sp>
      <p:sp>
        <p:nvSpPr>
          <p:cNvPr id="164" name="Google Shape;164;p21"/>
          <p:cNvSpPr txBox="1"/>
          <p:nvPr/>
        </p:nvSpPr>
        <p:spPr>
          <a:xfrm>
            <a:off x="158700" y="4055600"/>
            <a:ext cx="8826600" cy="785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dirty="0"/>
              <a:t>Most battery manufacturers define the "end of life" for a cell when its capacity retention drops to </a:t>
            </a:r>
            <a:r>
              <a:rPr lang="en" sz="1300" b="1" dirty="0"/>
              <a:t>80%</a:t>
            </a:r>
            <a:r>
              <a:rPr lang="en" sz="1300" dirty="0"/>
              <a:t>. Because at this graph it still at ~87% after 3,000 cycles, this specific LFP cell is very high-quality. If the trend continues linearly, this cell would likely reach its 80% "end of life" mark at around 4,500 to 5,000 cycles.</a:t>
            </a:r>
            <a:endParaRPr sz="1600" dirty="0"/>
          </a:p>
        </p:txBody>
      </p:sp>
      <p:pic>
        <p:nvPicPr>
          <p:cNvPr id="165" name="Google Shape;165;p21"/>
          <p:cNvPicPr preferRelativeResize="0"/>
          <p:nvPr/>
        </p:nvPicPr>
        <p:blipFill>
          <a:blip r:embed="rId4">
            <a:alphaModFix/>
          </a:blip>
          <a:stretch>
            <a:fillRect/>
          </a:stretch>
        </p:blipFill>
        <p:spPr>
          <a:xfrm>
            <a:off x="225975" y="1114350"/>
            <a:ext cx="3913525" cy="2445953"/>
          </a:xfrm>
          <a:prstGeom prst="rect">
            <a:avLst/>
          </a:prstGeom>
          <a:noFill/>
          <a:ln>
            <a:noFill/>
          </a:ln>
        </p:spPr>
      </p:pic>
      <p:sp>
        <p:nvSpPr>
          <p:cNvPr id="166" name="Google Shape;166;p21"/>
          <p:cNvSpPr txBox="1"/>
          <p:nvPr/>
        </p:nvSpPr>
        <p:spPr>
          <a:xfrm>
            <a:off x="158700" y="3690200"/>
            <a:ext cx="4612500" cy="36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solidFill>
                  <a:srgbClr val="FF0000"/>
                </a:solidFill>
                <a:latin typeface="Roboto"/>
                <a:ea typeface="Roboto"/>
                <a:cs typeface="Roboto"/>
                <a:sym typeface="Roboto"/>
              </a:rPr>
              <a:t>Importantíssimo monitorar a tensão e a corrente da célula!</a:t>
            </a:r>
            <a:endParaRPr sz="1300" b="1">
              <a:solidFill>
                <a:srgbClr val="FF0000"/>
              </a:solidFill>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22"/>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Estrutura Física e Funcional do BESS</a:t>
            </a:r>
            <a:endParaRPr/>
          </a:p>
        </p:txBody>
      </p:sp>
      <p:sp>
        <p:nvSpPr>
          <p:cNvPr id="172" name="Google Shape;172;p22"/>
          <p:cNvSpPr txBox="1"/>
          <p:nvPr/>
        </p:nvSpPr>
        <p:spPr>
          <a:xfrm>
            <a:off x="170900" y="881100"/>
            <a:ext cx="8669100" cy="103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070A0E"/>
                </a:solidFill>
                <a:latin typeface="Roboto"/>
                <a:ea typeface="Roboto"/>
                <a:cs typeface="Roboto"/>
                <a:sym typeface="Roboto"/>
              </a:rPr>
              <a:t>Vamos imaginar que queremos dimensionar uma BESS para nossa casa para suportar uma demanda de 5000 W por 2 horas.Quantas células </a:t>
            </a:r>
            <a:r>
              <a:rPr lang="en" sz="1800" i="1">
                <a:solidFill>
                  <a:srgbClr val="070A0E"/>
                </a:solidFill>
                <a:latin typeface="Roboto"/>
                <a:ea typeface="Roboto"/>
                <a:cs typeface="Roboto"/>
                <a:sym typeface="Roboto"/>
              </a:rPr>
              <a:t>“BYD LiFePO4 Blade Battery 3.2V 138Ah”</a:t>
            </a:r>
            <a:r>
              <a:rPr lang="en" sz="1800">
                <a:solidFill>
                  <a:srgbClr val="070A0E"/>
                </a:solidFill>
                <a:latin typeface="Roboto"/>
                <a:ea typeface="Roboto"/>
                <a:cs typeface="Roboto"/>
                <a:sym typeface="Roboto"/>
              </a:rPr>
              <a:t> vamos precisar???</a:t>
            </a:r>
            <a:endParaRPr sz="1800">
              <a:solidFill>
                <a:srgbClr val="070A0E"/>
              </a:solidFill>
              <a:latin typeface="Roboto"/>
              <a:ea typeface="Roboto"/>
              <a:cs typeface="Roboto"/>
              <a:sym typeface="Roboto"/>
            </a:endParaRPr>
          </a:p>
        </p:txBody>
      </p:sp>
      <p:sp>
        <p:nvSpPr>
          <p:cNvPr id="173" name="Google Shape;173;p22"/>
          <p:cNvSpPr txBox="1"/>
          <p:nvPr/>
        </p:nvSpPr>
        <p:spPr>
          <a:xfrm>
            <a:off x="213200" y="2348494"/>
            <a:ext cx="8626800" cy="2233913"/>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1200"/>
              </a:spcBef>
              <a:spcAft>
                <a:spcPts val="0"/>
              </a:spcAft>
              <a:buNone/>
            </a:pPr>
            <a:r>
              <a:rPr lang="en" sz="1700" dirty="0">
                <a:highlight>
                  <a:srgbClr val="D3D3D3"/>
                </a:highlight>
              </a:rPr>
              <a:t>For 100 Ah capacity, I could discharge it at 300 A???</a:t>
            </a:r>
            <a:endParaRPr sz="1700" dirty="0">
              <a:highlight>
                <a:srgbClr val="D3D3D3"/>
              </a:highlight>
            </a:endParaRPr>
          </a:p>
          <a:p>
            <a:pPr marL="0" lvl="0" indent="0" algn="l" rtl="0">
              <a:lnSpc>
                <a:spcPct val="100000"/>
              </a:lnSpc>
              <a:spcBef>
                <a:spcPts val="1200"/>
              </a:spcBef>
              <a:spcAft>
                <a:spcPts val="0"/>
              </a:spcAft>
              <a:buNone/>
            </a:pPr>
            <a:r>
              <a:rPr lang="en" sz="1500" i="1" dirty="0">
                <a:solidFill>
                  <a:srgbClr val="1F1F1F"/>
                </a:solidFill>
              </a:rPr>
              <a:t>Only if the battery is designed to allow such a high C-rate</a:t>
            </a:r>
            <a:r>
              <a:rPr lang="en" sz="1500" dirty="0">
                <a:solidFill>
                  <a:srgbClr val="1F1F1F"/>
                </a:solidFill>
              </a:rPr>
              <a:t>.</a:t>
            </a:r>
            <a:endParaRPr sz="1500" dirty="0">
              <a:solidFill>
                <a:srgbClr val="1F1F1F"/>
              </a:solidFill>
            </a:endParaRPr>
          </a:p>
          <a:p>
            <a:pPr marL="0" lvl="0" indent="0" algn="l" rtl="0">
              <a:lnSpc>
                <a:spcPct val="100000"/>
              </a:lnSpc>
              <a:spcBef>
                <a:spcPts val="1200"/>
              </a:spcBef>
              <a:spcAft>
                <a:spcPts val="0"/>
              </a:spcAft>
              <a:buNone/>
            </a:pPr>
            <a:r>
              <a:rPr lang="en" sz="1500" dirty="0"/>
              <a:t>That depends on the battery chemistry and manufacturer specifications:</a:t>
            </a:r>
            <a:endParaRPr sz="1500" dirty="0"/>
          </a:p>
          <a:p>
            <a:pPr marL="457200" lvl="0" indent="-304800" algn="l" rtl="0">
              <a:lnSpc>
                <a:spcPct val="115000"/>
              </a:lnSpc>
              <a:spcBef>
                <a:spcPts val="1200"/>
              </a:spcBef>
              <a:spcAft>
                <a:spcPts val="0"/>
              </a:spcAft>
              <a:buSzPts val="1200"/>
              <a:buChar char="●"/>
            </a:pPr>
            <a:r>
              <a:rPr lang="en" sz="1200" b="1" dirty="0"/>
              <a:t>Lithium-ion cells</a:t>
            </a:r>
            <a:r>
              <a:rPr lang="en" sz="1200" dirty="0"/>
              <a:t> often allow 1C to 3C continuous, but some high-power cells allow 5C+, even 10C bursts.</a:t>
            </a:r>
            <a:endParaRPr sz="1200" dirty="0"/>
          </a:p>
          <a:p>
            <a:pPr marL="457200" lvl="0" indent="-304800" algn="l" rtl="0">
              <a:lnSpc>
                <a:spcPct val="115000"/>
              </a:lnSpc>
              <a:spcBef>
                <a:spcPts val="0"/>
              </a:spcBef>
              <a:spcAft>
                <a:spcPts val="0"/>
              </a:spcAft>
              <a:buSzPts val="1200"/>
              <a:buChar char="●"/>
            </a:pPr>
            <a:r>
              <a:rPr lang="en" sz="1200" b="1" dirty="0"/>
              <a:t>Lead-acid batteries</a:t>
            </a:r>
            <a:r>
              <a:rPr lang="en" sz="1200" dirty="0"/>
              <a:t> usually allow only ~0.2C to 0.5C continuous; 3C would damage them.</a:t>
            </a:r>
            <a:endParaRPr sz="1200" dirty="0"/>
          </a:p>
          <a:p>
            <a:pPr marL="457200" lvl="0" indent="-304800" algn="l" rtl="0">
              <a:lnSpc>
                <a:spcPct val="115000"/>
              </a:lnSpc>
              <a:spcBef>
                <a:spcPts val="0"/>
              </a:spcBef>
              <a:spcAft>
                <a:spcPts val="0"/>
              </a:spcAft>
              <a:buSzPts val="1200"/>
              <a:buChar char="●"/>
            </a:pPr>
            <a:r>
              <a:rPr lang="en" sz="1200" b="1" dirty="0"/>
              <a:t>LiFePO₄ (LFP)</a:t>
            </a:r>
            <a:r>
              <a:rPr lang="en" sz="1200" dirty="0"/>
              <a:t> cells often allow 1C–2C continuous, </a:t>
            </a:r>
            <a:r>
              <a:rPr lang="en" sz="1200" dirty="0">
                <a:highlight>
                  <a:srgbClr val="FFFF00"/>
                </a:highlight>
              </a:rPr>
              <a:t>maybe 3C for short pulses</a:t>
            </a:r>
            <a:r>
              <a:rPr lang="en" sz="1200" dirty="0"/>
              <a:t> depending on model.</a:t>
            </a:r>
            <a:endParaRPr sz="1200" dirty="0"/>
          </a:p>
        </p:txBody>
      </p:sp>
      <p:cxnSp>
        <p:nvCxnSpPr>
          <p:cNvPr id="175" name="Google Shape;175;p22"/>
          <p:cNvCxnSpPr/>
          <p:nvPr/>
        </p:nvCxnSpPr>
        <p:spPr>
          <a:xfrm>
            <a:off x="1175" y="1992025"/>
            <a:ext cx="9048900" cy="0"/>
          </a:xfrm>
          <a:prstGeom prst="straightConnector1">
            <a:avLst/>
          </a:prstGeom>
          <a:noFill/>
          <a:ln w="28575" cap="flat" cmpd="sng">
            <a:solidFill>
              <a:srgbClr val="FF0000"/>
            </a:solidFill>
            <a:prstDash val="solid"/>
            <a:round/>
            <a:headEnd type="none" w="med" len="med"/>
            <a:tailEnd type="none" w="med" len="med"/>
          </a:ln>
        </p:spPr>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37C4B-D909-D278-805C-21DDB5AB060E}"/>
              </a:ext>
            </a:extLst>
          </p:cNvPr>
          <p:cNvSpPr>
            <a:spLocks noGrp="1"/>
          </p:cNvSpPr>
          <p:nvPr>
            <p:ph type="title"/>
          </p:nvPr>
        </p:nvSpPr>
        <p:spPr/>
        <p:txBody>
          <a:bodyPr/>
          <a:lstStyle/>
          <a:p>
            <a:r>
              <a:rPr lang="pt-BR" dirty="0"/>
              <a:t>C-Rate</a:t>
            </a:r>
            <a:endParaRPr lang="en-CA" dirty="0"/>
          </a:p>
        </p:txBody>
      </p:sp>
      <p:sp>
        <p:nvSpPr>
          <p:cNvPr id="4" name="TextBox 3">
            <a:extLst>
              <a:ext uri="{FF2B5EF4-FFF2-40B4-BE49-F238E27FC236}">
                <a16:creationId xmlns:a16="http://schemas.microsoft.com/office/drawing/2014/main" id="{54277EDD-FD92-89C8-E6C9-B6293853BF8B}"/>
              </a:ext>
            </a:extLst>
          </p:cNvPr>
          <p:cNvSpPr txBox="1"/>
          <p:nvPr/>
        </p:nvSpPr>
        <p:spPr>
          <a:xfrm>
            <a:off x="97447" y="926242"/>
            <a:ext cx="8949106" cy="2246769"/>
          </a:xfrm>
          <a:prstGeom prst="rect">
            <a:avLst/>
          </a:prstGeom>
          <a:noFill/>
          <a:ln>
            <a:solidFill>
              <a:srgbClr val="00B0F0"/>
            </a:solidFill>
          </a:ln>
        </p:spPr>
        <p:txBody>
          <a:bodyPr wrap="square">
            <a:spAutoFit/>
          </a:bodyPr>
          <a:lstStyle/>
          <a:p>
            <a:pPr algn="just"/>
            <a:r>
              <a:rPr lang="en-CA" dirty="0"/>
              <a:t>The </a:t>
            </a:r>
            <a:r>
              <a:rPr lang="en-CA" dirty="0">
                <a:highlight>
                  <a:srgbClr val="FFFF00"/>
                </a:highlight>
              </a:rPr>
              <a:t>C-rate is a normalized parameter </a:t>
            </a:r>
            <a:r>
              <a:rPr lang="en-CA" dirty="0"/>
              <a:t>used to characterize the charging or discharging rate of a battery relative to its nominal energy capacity. </a:t>
            </a:r>
          </a:p>
          <a:p>
            <a:pPr algn="just"/>
            <a:endParaRPr lang="en-CA" dirty="0"/>
          </a:p>
          <a:p>
            <a:pPr algn="just"/>
            <a:r>
              <a:rPr lang="en-CA" dirty="0"/>
              <a:t>It is commonly defined as the ratio between the battery power and energy ratings, expressed in MW/MWh. For instance, a BESS rated at 20 MW/80 MWh operates at a maximum C-rate of 0.25C, corresponding to a nominal discharge duration of approximately four hours at rated power. </a:t>
            </a:r>
          </a:p>
          <a:p>
            <a:pPr algn="just"/>
            <a:endParaRPr lang="en-CA" dirty="0"/>
          </a:p>
          <a:p>
            <a:pPr algn="just"/>
            <a:r>
              <a:rPr lang="en-CA" dirty="0"/>
              <a:t>In general, the C-rate provides a convenient indication of the operational intensity of the battery, since </a:t>
            </a:r>
            <a:r>
              <a:rPr lang="en-CA" dirty="0">
                <a:highlight>
                  <a:srgbClr val="FFFF00"/>
                </a:highlight>
              </a:rPr>
              <a:t>higher C-rates imply faster charge and discharge processes and may result in increased thermal and electrochemical stress, with potential impacts on efficiency, degradation, and battery lifetime</a:t>
            </a:r>
            <a:r>
              <a:rPr lang="en-CA" dirty="0"/>
              <a:t>.</a:t>
            </a:r>
          </a:p>
        </p:txBody>
      </p:sp>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4C35B9B7-CE75-D6D7-2C23-1ED0501423C0}"/>
                  </a:ext>
                </a:extLst>
              </p:cNvPr>
              <p:cNvSpPr txBox="1"/>
              <p:nvPr/>
            </p:nvSpPr>
            <p:spPr>
              <a:xfrm>
                <a:off x="97447" y="3303136"/>
                <a:ext cx="8949106" cy="872547"/>
              </a:xfrm>
              <a:prstGeom prst="rect">
                <a:avLst/>
              </a:prstGeom>
              <a:noFill/>
              <a:ln>
                <a:solidFill>
                  <a:srgbClr val="00B0F0"/>
                </a:solidFill>
              </a:ln>
            </p:spPr>
            <p:txBody>
              <a:bodyPr wrap="square">
                <a:spAutoFit/>
              </a:bodyPr>
              <a:lstStyle/>
              <a:p>
                <a:pPr algn="ctr">
                  <a:buNone/>
                </a:pPr>
                <a14:m>
                  <m:oMath xmlns:m="http://schemas.openxmlformats.org/officeDocument/2006/math">
                    <m:r>
                      <m:rPr>
                        <m:sty m:val="p"/>
                      </m:rPr>
                      <a:rPr lang="pt-BR" sz="1600" b="0" i="1" smtClean="0">
                        <a:latin typeface="Cambria Math" panose="02040503050406030204" pitchFamily="18" charset="0"/>
                      </a:rPr>
                      <m:t>Duration</m:t>
                    </m:r>
                    <m:r>
                      <a:rPr lang="pt-BR" sz="1600" b="0" i="1" smtClean="0">
                        <a:latin typeface="Cambria Math" panose="02040503050406030204" pitchFamily="18" charset="0"/>
                      </a:rPr>
                      <m:t>(</m:t>
                    </m:r>
                    <m:r>
                      <m:rPr>
                        <m:sty m:val="p"/>
                      </m:rPr>
                      <a:rPr lang="pt-BR" sz="1600" b="0" i="1" smtClean="0">
                        <a:latin typeface="Cambria Math" panose="02040503050406030204" pitchFamily="18" charset="0"/>
                      </a:rPr>
                      <m:t>hours</m:t>
                    </m:r>
                    <m:r>
                      <a:rPr lang="pt-BR" sz="1600" b="0" i="1" smtClean="0">
                        <a:latin typeface="Cambria Math" panose="02040503050406030204" pitchFamily="18" charset="0"/>
                      </a:rPr>
                      <m:t>)=</m:t>
                    </m:r>
                    <m:f>
                      <m:fPr>
                        <m:ctrlPr>
                          <a:rPr lang="pt-BR" sz="1600" b="0" i="1" smtClean="0">
                            <a:latin typeface="Cambria Math" panose="02040503050406030204" pitchFamily="18" charset="0"/>
                          </a:rPr>
                        </m:ctrlPr>
                      </m:fPr>
                      <m:num>
                        <m:r>
                          <a:rPr lang="pt-BR" sz="1600" b="0" i="1" smtClean="0">
                            <a:latin typeface="Cambria Math" panose="02040503050406030204" pitchFamily="18" charset="0"/>
                          </a:rPr>
                          <m:t>1</m:t>
                        </m:r>
                      </m:num>
                      <m:den>
                        <m:r>
                          <m:rPr>
                            <m:sty m:val="p"/>
                          </m:rPr>
                          <a:rPr lang="pt-BR" sz="1600" b="0" i="1" smtClean="0">
                            <a:latin typeface="Cambria Math" panose="02040503050406030204" pitchFamily="18" charset="0"/>
                          </a:rPr>
                          <m:t>C</m:t>
                        </m:r>
                        <m:r>
                          <a:rPr lang="pt-BR" sz="1600" b="0" i="1" smtClean="0">
                            <a:latin typeface="Cambria Math" panose="02040503050406030204" pitchFamily="18" charset="0"/>
                          </a:rPr>
                          <m:t>-</m:t>
                        </m:r>
                        <m:r>
                          <m:rPr>
                            <m:sty m:val="p"/>
                          </m:rPr>
                          <a:rPr lang="pt-BR" sz="1600" b="0" i="1" smtClean="0">
                            <a:latin typeface="Cambria Math" panose="02040503050406030204" pitchFamily="18" charset="0"/>
                          </a:rPr>
                          <m:t>rate</m:t>
                        </m:r>
                      </m:den>
                    </m:f>
                  </m:oMath>
                </a14:m>
                <a:r>
                  <a:rPr lang="en-CA" sz="1800" dirty="0">
                    <a:latin typeface="Times New Roman" panose="02020603050405020304" pitchFamily="18" charset="0"/>
                    <a:cs typeface="Times New Roman" panose="02020603050405020304" pitchFamily="18" charset="0"/>
                  </a:rPr>
                  <a:t>​ </a:t>
                </a:r>
              </a:p>
              <a:p>
                <a:pPr>
                  <a:buNone/>
                </a:pPr>
                <a:endParaRPr lang="en-CA" dirty="0"/>
              </a:p>
              <a:p>
                <a:pPr>
                  <a:buNone/>
                </a:pPr>
                <a:r>
                  <a:rPr lang="en-CA" dirty="0"/>
                  <a:t>So </a:t>
                </a:r>
                <a:r>
                  <a:rPr lang="en-CA" b="1" dirty="0"/>
                  <a:t>1C = 1 hour;</a:t>
                </a:r>
                <a:r>
                  <a:rPr lang="en-CA" dirty="0"/>
                  <a:t> </a:t>
                </a:r>
                <a:r>
                  <a:rPr lang="en-CA" b="1" dirty="0"/>
                  <a:t>0.5C = 2 hours;</a:t>
                </a:r>
                <a:r>
                  <a:rPr lang="en-CA" dirty="0"/>
                  <a:t> </a:t>
                </a:r>
                <a:r>
                  <a:rPr lang="en-CA" b="1" dirty="0"/>
                  <a:t>0.25C = 4 hours;</a:t>
                </a:r>
                <a:r>
                  <a:rPr lang="en-CA" dirty="0"/>
                  <a:t> and </a:t>
                </a:r>
                <a:r>
                  <a:rPr lang="en-CA" b="1" dirty="0"/>
                  <a:t>0.125C = 8 hours</a:t>
                </a:r>
                <a:r>
                  <a:rPr lang="en-CA" dirty="0"/>
                  <a:t>.</a:t>
                </a:r>
              </a:p>
            </p:txBody>
          </p:sp>
        </mc:Choice>
        <mc:Fallback>
          <p:sp>
            <p:nvSpPr>
              <p:cNvPr id="6" name="TextBox 5">
                <a:extLst>
                  <a:ext uri="{FF2B5EF4-FFF2-40B4-BE49-F238E27FC236}">
                    <a16:creationId xmlns:a16="http://schemas.microsoft.com/office/drawing/2014/main" id="{4C35B9B7-CE75-D6D7-2C23-1ED0501423C0}"/>
                  </a:ext>
                </a:extLst>
              </p:cNvPr>
              <p:cNvSpPr txBox="1">
                <a:spLocks noRot="1" noChangeAspect="1" noMove="1" noResize="1" noEditPoints="1" noAdjustHandles="1" noChangeArrowheads="1" noChangeShapeType="1" noTextEdit="1"/>
              </p:cNvSpPr>
              <p:nvPr/>
            </p:nvSpPr>
            <p:spPr>
              <a:xfrm>
                <a:off x="97447" y="3303136"/>
                <a:ext cx="8949106" cy="872547"/>
              </a:xfrm>
              <a:prstGeom prst="rect">
                <a:avLst/>
              </a:prstGeom>
              <a:blipFill>
                <a:blip r:embed="rId2"/>
                <a:stretch>
                  <a:fillRect l="-136" t="-690" b="-5517"/>
                </a:stretch>
              </a:blipFill>
              <a:ln>
                <a:solidFill>
                  <a:srgbClr val="00B0F0"/>
                </a:solidFill>
              </a:ln>
            </p:spPr>
            <p:txBody>
              <a:bodyPr/>
              <a:lstStyle/>
              <a:p>
                <a:r>
                  <a:rPr lang="en-CA">
                    <a:noFill/>
                  </a:rPr>
                  <a:t> </a:t>
                </a:r>
              </a:p>
            </p:txBody>
          </p:sp>
        </mc:Fallback>
      </mc:AlternateContent>
    </p:spTree>
    <p:extLst>
      <p:ext uri="{BB962C8B-B14F-4D97-AF65-F5344CB8AC3E}">
        <p14:creationId xmlns:p14="http://schemas.microsoft.com/office/powerpoint/2010/main" val="11494404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7BA0D60-7126-2249-5A26-80B30073D2C9}"/>
              </a:ext>
            </a:extLst>
          </p:cNvPr>
          <p:cNvSpPr txBox="1"/>
          <p:nvPr/>
        </p:nvSpPr>
        <p:spPr>
          <a:xfrm>
            <a:off x="109450" y="2933352"/>
            <a:ext cx="8925100" cy="1384995"/>
          </a:xfrm>
          <a:prstGeom prst="rect">
            <a:avLst/>
          </a:prstGeom>
          <a:noFill/>
          <a:ln>
            <a:solidFill>
              <a:srgbClr val="00B0F0"/>
            </a:solidFill>
          </a:ln>
        </p:spPr>
        <p:txBody>
          <a:bodyPr wrap="square">
            <a:spAutoFit/>
          </a:bodyPr>
          <a:lstStyle/>
          <a:p>
            <a:pPr algn="just"/>
            <a:r>
              <a:rPr lang="en-CA" sz="1200" dirty="0"/>
              <a:t>High C-rate charging imposes significant electrochemical and thermal stress on lithium-ion batteries. At elevated charging currents, lithium ions must be rapidly transported and intercalated into the anode material, increasing the risk of </a:t>
            </a:r>
            <a:r>
              <a:rPr lang="en-CA" sz="1200" dirty="0">
                <a:highlight>
                  <a:srgbClr val="FFFF00"/>
                </a:highlight>
              </a:rPr>
              <a:t>lithium plating</a:t>
            </a:r>
            <a:r>
              <a:rPr lang="en-CA" sz="1200" dirty="0"/>
              <a:t> when the intercalation rate becomes insufficient</a:t>
            </a:r>
            <a:r>
              <a:rPr lang="en-CA" sz="1200" dirty="0">
                <a:highlight>
                  <a:srgbClr val="FFFF00"/>
                </a:highlight>
              </a:rPr>
              <a:t>. In addition, higher currents result in increased heat generation</a:t>
            </a:r>
            <a:r>
              <a:rPr lang="en-CA" sz="1200" dirty="0"/>
              <a:t> and can accelerate side reactions, including solid-electrolyte interphase growth and electrolyte degradation. These mechanisms (lithium plating and heat generation) may lead to faster capacity fade and reduced battery lifetime. Consequently, very high charging rates, such as 4C, are generally applied only within specific temperature and state-of-charge ranges () and require appropriate cell design and thermal management.</a:t>
            </a:r>
          </a:p>
        </p:txBody>
      </p:sp>
      <p:sp>
        <p:nvSpPr>
          <p:cNvPr id="5" name="Title 1">
            <a:extLst>
              <a:ext uri="{FF2B5EF4-FFF2-40B4-BE49-F238E27FC236}">
                <a16:creationId xmlns:a16="http://schemas.microsoft.com/office/drawing/2014/main" id="{FB5716AA-A6B6-720B-9C34-5719E008624F}"/>
              </a:ext>
            </a:extLst>
          </p:cNvPr>
          <p:cNvSpPr>
            <a:spLocks noGrp="1"/>
          </p:cNvSpPr>
          <p:nvPr>
            <p:ph type="title"/>
          </p:nvPr>
        </p:nvSpPr>
        <p:spPr>
          <a:xfrm>
            <a:off x="98250" y="16350"/>
            <a:ext cx="8826600" cy="602700"/>
          </a:xfrm>
        </p:spPr>
        <p:txBody>
          <a:bodyPr/>
          <a:lstStyle/>
          <a:p>
            <a:r>
              <a:rPr lang="pt-BR" dirty="0"/>
              <a:t>C-Rate</a:t>
            </a:r>
            <a:endParaRPr lang="en-CA" dirty="0"/>
          </a:p>
        </p:txBody>
      </p:sp>
      <p:sp>
        <p:nvSpPr>
          <p:cNvPr id="7" name="TextBox 6">
            <a:extLst>
              <a:ext uri="{FF2B5EF4-FFF2-40B4-BE49-F238E27FC236}">
                <a16:creationId xmlns:a16="http://schemas.microsoft.com/office/drawing/2014/main" id="{8E3754D5-A3C8-EB7A-1AE4-CDA7FDF43250}"/>
              </a:ext>
            </a:extLst>
          </p:cNvPr>
          <p:cNvSpPr txBox="1"/>
          <p:nvPr/>
        </p:nvSpPr>
        <p:spPr>
          <a:xfrm>
            <a:off x="109450" y="1797844"/>
            <a:ext cx="8925100" cy="1015663"/>
          </a:xfrm>
          <a:prstGeom prst="rect">
            <a:avLst/>
          </a:prstGeom>
          <a:noFill/>
          <a:ln>
            <a:solidFill>
              <a:srgbClr val="00B0F0"/>
            </a:solidFill>
          </a:ln>
        </p:spPr>
        <p:txBody>
          <a:bodyPr wrap="square">
            <a:spAutoFit/>
          </a:bodyPr>
          <a:lstStyle/>
          <a:p>
            <a:r>
              <a:rPr lang="en-CA" sz="1200" dirty="0"/>
              <a:t>However, there is an important distinction: for example, </a:t>
            </a:r>
            <a:r>
              <a:rPr lang="en-CA" sz="1200" b="1" dirty="0"/>
              <a:t>“4C” does not always mean charging from 0% to 100% in exactly 15 minutes under all conditions</a:t>
            </a:r>
            <a:r>
              <a:rPr lang="en-CA" sz="1200" dirty="0"/>
              <a:t>. Manufacturers often specify fast charging over a limited SOC window, such as </a:t>
            </a:r>
            <a:r>
              <a:rPr lang="en-CA" sz="1200" b="1" dirty="0"/>
              <a:t>10–80% or 20–80%</a:t>
            </a:r>
            <a:r>
              <a:rPr lang="en-CA" sz="1200" dirty="0"/>
              <a:t>, because charging must usually slow down near high SOC to control </a:t>
            </a:r>
            <a:r>
              <a:rPr lang="en-CA" sz="1200" dirty="0">
                <a:highlight>
                  <a:srgbClr val="FFFF00"/>
                </a:highlight>
              </a:rPr>
              <a:t>lithium plating</a:t>
            </a:r>
            <a:r>
              <a:rPr lang="en-CA" sz="1200" dirty="0"/>
              <a:t>, temperature, and degradation. So, in practical terms, a cell described as “15-minute fast charging” usually means something like </a:t>
            </a:r>
            <a:r>
              <a:rPr lang="en-CA" sz="1200" b="1" dirty="0"/>
              <a:t>10–80% SOC in approximately 10–15 minutes</a:t>
            </a:r>
            <a:r>
              <a:rPr lang="en-CA" sz="1200" dirty="0"/>
              <a:t>, not necessarily a complete 0–100% charge.</a:t>
            </a:r>
          </a:p>
        </p:txBody>
      </p:sp>
      <p:sp>
        <p:nvSpPr>
          <p:cNvPr id="9" name="TextBox 8">
            <a:extLst>
              <a:ext uri="{FF2B5EF4-FFF2-40B4-BE49-F238E27FC236}">
                <a16:creationId xmlns:a16="http://schemas.microsoft.com/office/drawing/2014/main" id="{81E3D7AE-E0CC-7E1C-8935-6B9094B104EC}"/>
              </a:ext>
            </a:extLst>
          </p:cNvPr>
          <p:cNvSpPr txBox="1"/>
          <p:nvPr/>
        </p:nvSpPr>
        <p:spPr>
          <a:xfrm>
            <a:off x="98250" y="859702"/>
            <a:ext cx="8925100" cy="830997"/>
          </a:xfrm>
          <a:prstGeom prst="rect">
            <a:avLst/>
          </a:prstGeom>
          <a:noFill/>
          <a:ln>
            <a:solidFill>
              <a:srgbClr val="00B0F0"/>
            </a:solidFill>
          </a:ln>
        </p:spPr>
        <p:txBody>
          <a:bodyPr wrap="square">
            <a:spAutoFit/>
          </a:bodyPr>
          <a:lstStyle/>
          <a:p>
            <a:r>
              <a:rPr lang="en-CA" sz="1200" b="1" dirty="0"/>
              <a:t>Commercial lithium-ion cells now exist that can accept charging rates around 4C</a:t>
            </a:r>
            <a:r>
              <a:rPr lang="en-CA" sz="1200" dirty="0"/>
              <a:t>, which corresponds theoretically to a full charge in about </a:t>
            </a:r>
            <a:r>
              <a:rPr lang="en-CA" sz="1200" b="1" dirty="0"/>
              <a:t>15 minutes</a:t>
            </a:r>
            <a:r>
              <a:rPr lang="en-CA" sz="1200" dirty="0"/>
              <a:t>. For example, CATL’s </a:t>
            </a:r>
            <a:r>
              <a:rPr lang="en-CA" sz="1200" dirty="0" err="1"/>
              <a:t>Shenxing</a:t>
            </a:r>
            <a:r>
              <a:rPr lang="en-CA" sz="1200" dirty="0"/>
              <a:t> LFP technology is marketed as a </a:t>
            </a:r>
            <a:r>
              <a:rPr lang="en-CA" sz="1200" b="1" dirty="0"/>
              <a:t>4C superfast-charging battery</a:t>
            </a:r>
            <a:r>
              <a:rPr lang="en-CA" sz="1200" dirty="0"/>
              <a:t>. EVE Energy also lists commercial cells with continuous charge capability up to </a:t>
            </a:r>
            <a:r>
              <a:rPr lang="en-CA" sz="1200" b="1" dirty="0"/>
              <a:t>3C</a:t>
            </a:r>
            <a:r>
              <a:rPr lang="en-CA" sz="1200" dirty="0"/>
              <a:t> and fast-charge products in the roughly 10–20 minute range. </a:t>
            </a:r>
          </a:p>
        </p:txBody>
      </p:sp>
    </p:spTree>
    <p:extLst>
      <p:ext uri="{BB962C8B-B14F-4D97-AF65-F5344CB8AC3E}">
        <p14:creationId xmlns:p14="http://schemas.microsoft.com/office/powerpoint/2010/main" val="8567030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graphicFrame>
        <p:nvGraphicFramePr>
          <p:cNvPr id="180" name="Google Shape;180;p23"/>
          <p:cNvGraphicFramePr/>
          <p:nvPr/>
        </p:nvGraphicFramePr>
        <p:xfrm>
          <a:off x="307550" y="847275"/>
          <a:ext cx="3769300" cy="1563690"/>
        </p:xfrm>
        <a:graphic>
          <a:graphicData uri="http://schemas.openxmlformats.org/drawingml/2006/table">
            <a:tbl>
              <a:tblPr>
                <a:noFill/>
                <a:tableStyleId>{8EEBD18E-7AF1-4AB1-BDD8-E07868CA0A79}</a:tableStyleId>
              </a:tblPr>
              <a:tblGrid>
                <a:gridCol w="801900">
                  <a:extLst>
                    <a:ext uri="{9D8B030D-6E8A-4147-A177-3AD203B41FA5}">
                      <a16:colId xmlns:a16="http://schemas.microsoft.com/office/drawing/2014/main" val="20000"/>
                    </a:ext>
                  </a:extLst>
                </a:gridCol>
                <a:gridCol w="901650">
                  <a:extLst>
                    <a:ext uri="{9D8B030D-6E8A-4147-A177-3AD203B41FA5}">
                      <a16:colId xmlns:a16="http://schemas.microsoft.com/office/drawing/2014/main" val="20001"/>
                    </a:ext>
                  </a:extLst>
                </a:gridCol>
                <a:gridCol w="1051675">
                  <a:extLst>
                    <a:ext uri="{9D8B030D-6E8A-4147-A177-3AD203B41FA5}">
                      <a16:colId xmlns:a16="http://schemas.microsoft.com/office/drawing/2014/main" val="20002"/>
                    </a:ext>
                  </a:extLst>
                </a:gridCol>
                <a:gridCol w="1014075">
                  <a:extLst>
                    <a:ext uri="{9D8B030D-6E8A-4147-A177-3AD203B41FA5}">
                      <a16:colId xmlns:a16="http://schemas.microsoft.com/office/drawing/2014/main" val="20003"/>
                    </a:ext>
                  </a:extLst>
                </a:gridCol>
              </a:tblGrid>
              <a:tr h="300950">
                <a:tc>
                  <a:txBody>
                    <a:bodyPr/>
                    <a:lstStyle/>
                    <a:p>
                      <a:pPr marL="0" lvl="0" indent="0" algn="l" rtl="0">
                        <a:lnSpc>
                          <a:spcPct val="115000"/>
                        </a:lnSpc>
                        <a:spcBef>
                          <a:spcPts val="0"/>
                        </a:spcBef>
                        <a:spcAft>
                          <a:spcPts val="0"/>
                        </a:spcAft>
                        <a:buNone/>
                      </a:pPr>
                      <a:r>
                        <a:rPr lang="en" sz="1000" b="1">
                          <a:solidFill>
                            <a:srgbClr val="1F1F1F"/>
                          </a:solidFill>
                        </a:rPr>
                        <a:t>Config.</a:t>
                      </a:r>
                      <a:endParaRPr sz="1000" b="1">
                        <a:solidFill>
                          <a:srgbClr val="1F1F1F"/>
                        </a:solidFill>
                      </a:endParaRPr>
                    </a:p>
                  </a:txBody>
                  <a:tcPr marL="114300" marR="114300" marT="76200" marB="76200">
                    <a:lnL w="8475" cap="flat" cmpd="sng">
                      <a:solidFill>
                        <a:srgbClr val="1F1F1F"/>
                      </a:solidFill>
                      <a:prstDash val="solid"/>
                      <a:round/>
                      <a:headEnd type="none" w="sm" len="sm"/>
                      <a:tailEnd type="none" w="sm" len="sm"/>
                    </a:lnL>
                    <a:lnR w="8475" cap="flat" cmpd="sng">
                      <a:solidFill>
                        <a:srgbClr val="1F1F1F"/>
                      </a:solidFill>
                      <a:prstDash val="solid"/>
                      <a:round/>
                      <a:headEnd type="none" w="sm" len="sm"/>
                      <a:tailEnd type="none" w="sm" len="sm"/>
                    </a:lnR>
                    <a:lnT w="8475" cap="flat" cmpd="sng">
                      <a:solidFill>
                        <a:srgbClr val="1F1F1F"/>
                      </a:solidFill>
                      <a:prstDash val="solid"/>
                      <a:round/>
                      <a:headEnd type="none" w="sm" len="sm"/>
                      <a:tailEnd type="none" w="sm" len="sm"/>
                    </a:lnT>
                    <a:lnB w="8475" cap="flat" cmpd="sng">
                      <a:solidFill>
                        <a:srgbClr val="1F1F1F"/>
                      </a:solidFill>
                      <a:prstDash val="solid"/>
                      <a:round/>
                      <a:headEnd type="none" w="sm" len="sm"/>
                      <a:tailEnd type="none" w="sm" len="sm"/>
                    </a:lnB>
                    <a:solidFill>
                      <a:srgbClr val="EFEFEF"/>
                    </a:solidFill>
                  </a:tcPr>
                </a:tc>
                <a:tc>
                  <a:txBody>
                    <a:bodyPr/>
                    <a:lstStyle/>
                    <a:p>
                      <a:pPr marL="0" lvl="0" indent="0" algn="l" rtl="0">
                        <a:lnSpc>
                          <a:spcPct val="115000"/>
                        </a:lnSpc>
                        <a:spcBef>
                          <a:spcPts val="0"/>
                        </a:spcBef>
                        <a:spcAft>
                          <a:spcPts val="0"/>
                        </a:spcAft>
                        <a:buNone/>
                      </a:pPr>
                      <a:r>
                        <a:rPr lang="en" sz="1000" b="1">
                          <a:solidFill>
                            <a:srgbClr val="1F1F1F"/>
                          </a:solidFill>
                        </a:rPr>
                        <a:t>Voltage (V)</a:t>
                      </a:r>
                      <a:endParaRPr sz="1000" b="1">
                        <a:solidFill>
                          <a:srgbClr val="1F1F1F"/>
                        </a:solidFill>
                      </a:endParaRPr>
                    </a:p>
                  </a:txBody>
                  <a:tcPr marL="114300" marR="114300" marT="76200" marB="76200">
                    <a:lnL w="8475" cap="flat" cmpd="sng">
                      <a:solidFill>
                        <a:srgbClr val="1F1F1F"/>
                      </a:solidFill>
                      <a:prstDash val="solid"/>
                      <a:round/>
                      <a:headEnd type="none" w="sm" len="sm"/>
                      <a:tailEnd type="none" w="sm" len="sm"/>
                    </a:lnL>
                    <a:lnR w="8475" cap="flat" cmpd="sng">
                      <a:solidFill>
                        <a:srgbClr val="1F1F1F"/>
                      </a:solidFill>
                      <a:prstDash val="solid"/>
                      <a:round/>
                      <a:headEnd type="none" w="sm" len="sm"/>
                      <a:tailEnd type="none" w="sm" len="sm"/>
                    </a:lnR>
                    <a:lnT w="8475" cap="flat" cmpd="sng">
                      <a:solidFill>
                        <a:srgbClr val="1F1F1F"/>
                      </a:solidFill>
                      <a:prstDash val="solid"/>
                      <a:round/>
                      <a:headEnd type="none" w="sm" len="sm"/>
                      <a:tailEnd type="none" w="sm" len="sm"/>
                    </a:lnT>
                    <a:lnB w="8475" cap="flat" cmpd="sng">
                      <a:solidFill>
                        <a:srgbClr val="1F1F1F"/>
                      </a:solidFill>
                      <a:prstDash val="solid"/>
                      <a:round/>
                      <a:headEnd type="none" w="sm" len="sm"/>
                      <a:tailEnd type="none" w="sm" len="sm"/>
                    </a:lnB>
                    <a:solidFill>
                      <a:srgbClr val="EFEFEF"/>
                    </a:solidFill>
                  </a:tcPr>
                </a:tc>
                <a:tc>
                  <a:txBody>
                    <a:bodyPr/>
                    <a:lstStyle/>
                    <a:p>
                      <a:pPr marL="0" lvl="0" indent="0" algn="l" rtl="0">
                        <a:lnSpc>
                          <a:spcPct val="115000"/>
                        </a:lnSpc>
                        <a:spcBef>
                          <a:spcPts val="0"/>
                        </a:spcBef>
                        <a:spcAft>
                          <a:spcPts val="0"/>
                        </a:spcAft>
                        <a:buNone/>
                      </a:pPr>
                      <a:r>
                        <a:rPr lang="en" sz="1000" b="1">
                          <a:solidFill>
                            <a:srgbClr val="1F1F1F"/>
                          </a:solidFill>
                        </a:rPr>
                        <a:t>Capacity (Ah)</a:t>
                      </a:r>
                      <a:endParaRPr sz="1000" b="1">
                        <a:solidFill>
                          <a:srgbClr val="1F1F1F"/>
                        </a:solidFill>
                      </a:endParaRPr>
                    </a:p>
                  </a:txBody>
                  <a:tcPr marL="114300" marR="114300" marT="76200" marB="76200">
                    <a:lnL w="8475" cap="flat" cmpd="sng">
                      <a:solidFill>
                        <a:srgbClr val="1F1F1F"/>
                      </a:solidFill>
                      <a:prstDash val="solid"/>
                      <a:round/>
                      <a:headEnd type="none" w="sm" len="sm"/>
                      <a:tailEnd type="none" w="sm" len="sm"/>
                    </a:lnL>
                    <a:lnR w="8475" cap="flat" cmpd="sng">
                      <a:solidFill>
                        <a:srgbClr val="1F1F1F"/>
                      </a:solidFill>
                      <a:prstDash val="solid"/>
                      <a:round/>
                      <a:headEnd type="none" w="sm" len="sm"/>
                      <a:tailEnd type="none" w="sm" len="sm"/>
                    </a:lnR>
                    <a:lnT w="8475" cap="flat" cmpd="sng">
                      <a:solidFill>
                        <a:srgbClr val="1F1F1F"/>
                      </a:solidFill>
                      <a:prstDash val="solid"/>
                      <a:round/>
                      <a:headEnd type="none" w="sm" len="sm"/>
                      <a:tailEnd type="none" w="sm" len="sm"/>
                    </a:lnT>
                    <a:lnB w="8475" cap="flat" cmpd="sng">
                      <a:solidFill>
                        <a:srgbClr val="1F1F1F"/>
                      </a:solidFill>
                      <a:prstDash val="solid"/>
                      <a:round/>
                      <a:headEnd type="none" w="sm" len="sm"/>
                      <a:tailEnd type="none" w="sm" len="sm"/>
                    </a:lnB>
                    <a:solidFill>
                      <a:srgbClr val="EFEFEF"/>
                    </a:solidFill>
                  </a:tcPr>
                </a:tc>
                <a:tc>
                  <a:txBody>
                    <a:bodyPr/>
                    <a:lstStyle/>
                    <a:p>
                      <a:pPr marL="0" lvl="0" indent="0" algn="l" rtl="0">
                        <a:lnSpc>
                          <a:spcPct val="115000"/>
                        </a:lnSpc>
                        <a:spcBef>
                          <a:spcPts val="0"/>
                        </a:spcBef>
                        <a:spcAft>
                          <a:spcPts val="0"/>
                        </a:spcAft>
                        <a:buNone/>
                      </a:pPr>
                      <a:r>
                        <a:rPr lang="en" sz="1000" b="1">
                          <a:solidFill>
                            <a:srgbClr val="1F1F1F"/>
                          </a:solidFill>
                        </a:rPr>
                        <a:t>Energy (Wh)</a:t>
                      </a:r>
                      <a:endParaRPr sz="1000" b="1">
                        <a:solidFill>
                          <a:srgbClr val="1F1F1F"/>
                        </a:solidFill>
                      </a:endParaRPr>
                    </a:p>
                  </a:txBody>
                  <a:tcPr marL="114300" marR="114300" marT="76200" marB="76200">
                    <a:lnL w="8475" cap="flat" cmpd="sng">
                      <a:solidFill>
                        <a:srgbClr val="1F1F1F"/>
                      </a:solidFill>
                      <a:prstDash val="solid"/>
                      <a:round/>
                      <a:headEnd type="none" w="sm" len="sm"/>
                      <a:tailEnd type="none" w="sm" len="sm"/>
                    </a:lnL>
                    <a:lnR w="8475" cap="flat" cmpd="sng">
                      <a:solidFill>
                        <a:srgbClr val="1F1F1F"/>
                      </a:solidFill>
                      <a:prstDash val="solid"/>
                      <a:round/>
                      <a:headEnd type="none" w="sm" len="sm"/>
                      <a:tailEnd type="none" w="sm" len="sm"/>
                    </a:lnR>
                    <a:lnT w="8475" cap="flat" cmpd="sng">
                      <a:solidFill>
                        <a:srgbClr val="1F1F1F"/>
                      </a:solidFill>
                      <a:prstDash val="solid"/>
                      <a:round/>
                      <a:headEnd type="none" w="sm" len="sm"/>
                      <a:tailEnd type="none" w="sm" len="sm"/>
                    </a:lnT>
                    <a:lnB w="8475" cap="flat" cmpd="sng">
                      <a:solidFill>
                        <a:srgbClr val="1F1F1F"/>
                      </a:solidFill>
                      <a:prstDash val="solid"/>
                      <a:round/>
                      <a:headEnd type="none" w="sm" len="sm"/>
                      <a:tailEnd type="none" w="sm" len="sm"/>
                    </a:lnB>
                    <a:solidFill>
                      <a:srgbClr val="EFEFEF"/>
                    </a:solidFill>
                  </a:tcPr>
                </a:tc>
                <a:extLst>
                  <a:ext uri="{0D108BD9-81ED-4DB2-BD59-A6C34878D82A}">
                    <a16:rowId xmlns:a16="http://schemas.microsoft.com/office/drawing/2014/main" val="10000"/>
                  </a:ext>
                </a:extLst>
              </a:tr>
              <a:tr h="300950">
                <a:tc>
                  <a:txBody>
                    <a:bodyPr/>
                    <a:lstStyle/>
                    <a:p>
                      <a:pPr marL="0" lvl="0" indent="0" algn="l" rtl="0">
                        <a:lnSpc>
                          <a:spcPct val="115000"/>
                        </a:lnSpc>
                        <a:spcBef>
                          <a:spcPts val="0"/>
                        </a:spcBef>
                        <a:spcAft>
                          <a:spcPts val="0"/>
                        </a:spcAft>
                        <a:buNone/>
                      </a:pPr>
                      <a:r>
                        <a:rPr lang="en" sz="1000" b="1">
                          <a:solidFill>
                            <a:srgbClr val="1F1F1F"/>
                          </a:solidFill>
                        </a:rPr>
                        <a:t>4S1P</a:t>
                      </a:r>
                      <a:endParaRPr sz="1000" b="1">
                        <a:solidFill>
                          <a:srgbClr val="1F1F1F"/>
                        </a:solidFill>
                      </a:endParaRPr>
                    </a:p>
                  </a:txBody>
                  <a:tcPr marL="114300" marR="114300" marT="76200" marB="76200">
                    <a:lnL w="8475" cap="flat" cmpd="sng">
                      <a:solidFill>
                        <a:srgbClr val="1F1F1F"/>
                      </a:solidFill>
                      <a:prstDash val="solid"/>
                      <a:round/>
                      <a:headEnd type="none" w="sm" len="sm"/>
                      <a:tailEnd type="none" w="sm" len="sm"/>
                    </a:lnL>
                    <a:lnR w="8475" cap="flat" cmpd="sng">
                      <a:solidFill>
                        <a:srgbClr val="1F1F1F"/>
                      </a:solidFill>
                      <a:prstDash val="solid"/>
                      <a:round/>
                      <a:headEnd type="none" w="sm" len="sm"/>
                      <a:tailEnd type="none" w="sm" len="sm"/>
                    </a:lnR>
                    <a:lnT w="8475" cap="flat" cmpd="sng">
                      <a:solidFill>
                        <a:srgbClr val="1F1F1F"/>
                      </a:solidFill>
                      <a:prstDash val="solid"/>
                      <a:round/>
                      <a:headEnd type="none" w="sm" len="sm"/>
                      <a:tailEnd type="none" w="sm" len="sm"/>
                    </a:lnT>
                    <a:lnB w="8475" cap="flat" cmpd="sng">
                      <a:solidFill>
                        <a:srgbClr val="1F1F1F"/>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000">
                          <a:solidFill>
                            <a:srgbClr val="1F1F1F"/>
                          </a:solidFill>
                        </a:rPr>
                        <a:t>12.8V</a:t>
                      </a:r>
                      <a:endParaRPr sz="1000">
                        <a:solidFill>
                          <a:srgbClr val="1F1F1F"/>
                        </a:solidFill>
                      </a:endParaRPr>
                    </a:p>
                  </a:txBody>
                  <a:tcPr marL="114300" marR="114300" marT="76200" marB="76200">
                    <a:lnL w="8475" cap="flat" cmpd="sng">
                      <a:solidFill>
                        <a:srgbClr val="1F1F1F"/>
                      </a:solidFill>
                      <a:prstDash val="solid"/>
                      <a:round/>
                      <a:headEnd type="none" w="sm" len="sm"/>
                      <a:tailEnd type="none" w="sm" len="sm"/>
                    </a:lnL>
                    <a:lnR w="8475" cap="flat" cmpd="sng">
                      <a:solidFill>
                        <a:srgbClr val="1F1F1F"/>
                      </a:solidFill>
                      <a:prstDash val="solid"/>
                      <a:round/>
                      <a:headEnd type="none" w="sm" len="sm"/>
                      <a:tailEnd type="none" w="sm" len="sm"/>
                    </a:lnR>
                    <a:lnT w="8475" cap="flat" cmpd="sng">
                      <a:solidFill>
                        <a:srgbClr val="1F1F1F"/>
                      </a:solidFill>
                      <a:prstDash val="solid"/>
                      <a:round/>
                      <a:headEnd type="none" w="sm" len="sm"/>
                      <a:tailEnd type="none" w="sm" len="sm"/>
                    </a:lnT>
                    <a:lnB w="8475" cap="flat" cmpd="sng">
                      <a:solidFill>
                        <a:srgbClr val="1F1F1F"/>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000">
                          <a:solidFill>
                            <a:srgbClr val="1F1F1F"/>
                          </a:solidFill>
                        </a:rPr>
                        <a:t>100Ah</a:t>
                      </a:r>
                      <a:endParaRPr sz="1000">
                        <a:solidFill>
                          <a:srgbClr val="1F1F1F"/>
                        </a:solidFill>
                      </a:endParaRPr>
                    </a:p>
                  </a:txBody>
                  <a:tcPr marL="114300" marR="114300" marT="76200" marB="76200">
                    <a:lnL w="8475" cap="flat" cmpd="sng">
                      <a:solidFill>
                        <a:srgbClr val="1F1F1F"/>
                      </a:solidFill>
                      <a:prstDash val="solid"/>
                      <a:round/>
                      <a:headEnd type="none" w="sm" len="sm"/>
                      <a:tailEnd type="none" w="sm" len="sm"/>
                    </a:lnL>
                    <a:lnR w="8475" cap="flat" cmpd="sng">
                      <a:solidFill>
                        <a:srgbClr val="1F1F1F"/>
                      </a:solidFill>
                      <a:prstDash val="solid"/>
                      <a:round/>
                      <a:headEnd type="none" w="sm" len="sm"/>
                      <a:tailEnd type="none" w="sm" len="sm"/>
                    </a:lnR>
                    <a:lnT w="8475" cap="flat" cmpd="sng">
                      <a:solidFill>
                        <a:srgbClr val="1F1F1F"/>
                      </a:solidFill>
                      <a:prstDash val="solid"/>
                      <a:round/>
                      <a:headEnd type="none" w="sm" len="sm"/>
                      <a:tailEnd type="none" w="sm" len="sm"/>
                    </a:lnT>
                    <a:lnB w="8475" cap="flat" cmpd="sng">
                      <a:solidFill>
                        <a:srgbClr val="1F1F1F"/>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000">
                          <a:solidFill>
                            <a:srgbClr val="1F1F1F"/>
                          </a:solidFill>
                        </a:rPr>
                        <a:t>1,280Wh</a:t>
                      </a:r>
                      <a:endParaRPr sz="1000">
                        <a:solidFill>
                          <a:srgbClr val="1F1F1F"/>
                        </a:solidFill>
                      </a:endParaRPr>
                    </a:p>
                  </a:txBody>
                  <a:tcPr marL="114300" marR="114300" marT="76200" marB="76200">
                    <a:lnL w="8475" cap="flat" cmpd="sng">
                      <a:solidFill>
                        <a:srgbClr val="1F1F1F"/>
                      </a:solidFill>
                      <a:prstDash val="solid"/>
                      <a:round/>
                      <a:headEnd type="none" w="sm" len="sm"/>
                      <a:tailEnd type="none" w="sm" len="sm"/>
                    </a:lnL>
                    <a:lnR w="8475" cap="flat" cmpd="sng">
                      <a:solidFill>
                        <a:srgbClr val="1F1F1F"/>
                      </a:solidFill>
                      <a:prstDash val="solid"/>
                      <a:round/>
                      <a:headEnd type="none" w="sm" len="sm"/>
                      <a:tailEnd type="none" w="sm" len="sm"/>
                    </a:lnR>
                    <a:lnT w="8475" cap="flat" cmpd="sng">
                      <a:solidFill>
                        <a:srgbClr val="1F1F1F"/>
                      </a:solidFill>
                      <a:prstDash val="solid"/>
                      <a:round/>
                      <a:headEnd type="none" w="sm" len="sm"/>
                      <a:tailEnd type="none" w="sm" len="sm"/>
                    </a:lnT>
                    <a:lnB w="8475" cap="flat" cmpd="sng">
                      <a:solidFill>
                        <a:srgbClr val="1F1F1F"/>
                      </a:solidFill>
                      <a:prstDash val="solid"/>
                      <a:round/>
                      <a:headEnd type="none" w="sm" len="sm"/>
                      <a:tailEnd type="none" w="sm" len="sm"/>
                    </a:lnB>
                  </a:tcPr>
                </a:tc>
                <a:extLst>
                  <a:ext uri="{0D108BD9-81ED-4DB2-BD59-A6C34878D82A}">
                    <a16:rowId xmlns:a16="http://schemas.microsoft.com/office/drawing/2014/main" val="10001"/>
                  </a:ext>
                </a:extLst>
              </a:tr>
              <a:tr h="300950">
                <a:tc>
                  <a:txBody>
                    <a:bodyPr/>
                    <a:lstStyle/>
                    <a:p>
                      <a:pPr marL="0" lvl="0" indent="0" algn="l" rtl="0">
                        <a:lnSpc>
                          <a:spcPct val="115000"/>
                        </a:lnSpc>
                        <a:spcBef>
                          <a:spcPts val="0"/>
                        </a:spcBef>
                        <a:spcAft>
                          <a:spcPts val="0"/>
                        </a:spcAft>
                        <a:buNone/>
                      </a:pPr>
                      <a:r>
                        <a:rPr lang="en" sz="1000" b="1">
                          <a:solidFill>
                            <a:srgbClr val="1F1F1F"/>
                          </a:solidFill>
                        </a:rPr>
                        <a:t>8S1P</a:t>
                      </a:r>
                      <a:endParaRPr sz="1000" b="1">
                        <a:solidFill>
                          <a:srgbClr val="1F1F1F"/>
                        </a:solidFill>
                      </a:endParaRPr>
                    </a:p>
                  </a:txBody>
                  <a:tcPr marL="114300" marR="114300" marT="76200" marB="76200">
                    <a:lnL w="8475" cap="flat" cmpd="sng">
                      <a:solidFill>
                        <a:srgbClr val="1F1F1F"/>
                      </a:solidFill>
                      <a:prstDash val="solid"/>
                      <a:round/>
                      <a:headEnd type="none" w="sm" len="sm"/>
                      <a:tailEnd type="none" w="sm" len="sm"/>
                    </a:lnL>
                    <a:lnR w="8475" cap="flat" cmpd="sng">
                      <a:solidFill>
                        <a:srgbClr val="1F1F1F"/>
                      </a:solidFill>
                      <a:prstDash val="solid"/>
                      <a:round/>
                      <a:headEnd type="none" w="sm" len="sm"/>
                      <a:tailEnd type="none" w="sm" len="sm"/>
                    </a:lnR>
                    <a:lnT w="8475" cap="flat" cmpd="sng">
                      <a:solidFill>
                        <a:srgbClr val="1F1F1F"/>
                      </a:solidFill>
                      <a:prstDash val="solid"/>
                      <a:round/>
                      <a:headEnd type="none" w="sm" len="sm"/>
                      <a:tailEnd type="none" w="sm" len="sm"/>
                    </a:lnT>
                    <a:lnB w="8475" cap="flat" cmpd="sng">
                      <a:solidFill>
                        <a:srgbClr val="1F1F1F"/>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000">
                          <a:solidFill>
                            <a:srgbClr val="1F1F1F"/>
                          </a:solidFill>
                        </a:rPr>
                        <a:t>25.6V</a:t>
                      </a:r>
                      <a:endParaRPr sz="1000">
                        <a:solidFill>
                          <a:srgbClr val="1F1F1F"/>
                        </a:solidFill>
                      </a:endParaRPr>
                    </a:p>
                  </a:txBody>
                  <a:tcPr marL="114300" marR="114300" marT="76200" marB="76200">
                    <a:lnL w="8475" cap="flat" cmpd="sng">
                      <a:solidFill>
                        <a:srgbClr val="1F1F1F"/>
                      </a:solidFill>
                      <a:prstDash val="solid"/>
                      <a:round/>
                      <a:headEnd type="none" w="sm" len="sm"/>
                      <a:tailEnd type="none" w="sm" len="sm"/>
                    </a:lnL>
                    <a:lnR w="8475" cap="flat" cmpd="sng">
                      <a:solidFill>
                        <a:srgbClr val="1F1F1F"/>
                      </a:solidFill>
                      <a:prstDash val="solid"/>
                      <a:round/>
                      <a:headEnd type="none" w="sm" len="sm"/>
                      <a:tailEnd type="none" w="sm" len="sm"/>
                    </a:lnR>
                    <a:lnT w="8475" cap="flat" cmpd="sng">
                      <a:solidFill>
                        <a:srgbClr val="1F1F1F"/>
                      </a:solidFill>
                      <a:prstDash val="solid"/>
                      <a:round/>
                      <a:headEnd type="none" w="sm" len="sm"/>
                      <a:tailEnd type="none" w="sm" len="sm"/>
                    </a:lnT>
                    <a:lnB w="8475" cap="flat" cmpd="sng">
                      <a:solidFill>
                        <a:srgbClr val="1F1F1F"/>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000">
                          <a:solidFill>
                            <a:srgbClr val="1F1F1F"/>
                          </a:solidFill>
                        </a:rPr>
                        <a:t>100Ah</a:t>
                      </a:r>
                      <a:endParaRPr sz="1000">
                        <a:solidFill>
                          <a:srgbClr val="1F1F1F"/>
                        </a:solidFill>
                      </a:endParaRPr>
                    </a:p>
                  </a:txBody>
                  <a:tcPr marL="114300" marR="114300" marT="76200" marB="76200">
                    <a:lnL w="8475" cap="flat" cmpd="sng">
                      <a:solidFill>
                        <a:srgbClr val="1F1F1F"/>
                      </a:solidFill>
                      <a:prstDash val="solid"/>
                      <a:round/>
                      <a:headEnd type="none" w="sm" len="sm"/>
                      <a:tailEnd type="none" w="sm" len="sm"/>
                    </a:lnL>
                    <a:lnR w="8475" cap="flat" cmpd="sng">
                      <a:solidFill>
                        <a:srgbClr val="1F1F1F"/>
                      </a:solidFill>
                      <a:prstDash val="solid"/>
                      <a:round/>
                      <a:headEnd type="none" w="sm" len="sm"/>
                      <a:tailEnd type="none" w="sm" len="sm"/>
                    </a:lnR>
                    <a:lnT w="8475" cap="flat" cmpd="sng">
                      <a:solidFill>
                        <a:srgbClr val="1F1F1F"/>
                      </a:solidFill>
                      <a:prstDash val="solid"/>
                      <a:round/>
                      <a:headEnd type="none" w="sm" len="sm"/>
                      <a:tailEnd type="none" w="sm" len="sm"/>
                    </a:lnT>
                    <a:lnB w="8475" cap="flat" cmpd="sng">
                      <a:solidFill>
                        <a:srgbClr val="1F1F1F"/>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000">
                          <a:solidFill>
                            <a:srgbClr val="1F1F1F"/>
                          </a:solidFill>
                        </a:rPr>
                        <a:t>2,560Wh</a:t>
                      </a:r>
                      <a:endParaRPr sz="1000">
                        <a:solidFill>
                          <a:srgbClr val="1F1F1F"/>
                        </a:solidFill>
                      </a:endParaRPr>
                    </a:p>
                  </a:txBody>
                  <a:tcPr marL="114300" marR="114300" marT="76200" marB="76200">
                    <a:lnL w="8475" cap="flat" cmpd="sng">
                      <a:solidFill>
                        <a:srgbClr val="1F1F1F"/>
                      </a:solidFill>
                      <a:prstDash val="solid"/>
                      <a:round/>
                      <a:headEnd type="none" w="sm" len="sm"/>
                      <a:tailEnd type="none" w="sm" len="sm"/>
                    </a:lnL>
                    <a:lnR w="8475" cap="flat" cmpd="sng">
                      <a:solidFill>
                        <a:srgbClr val="1F1F1F"/>
                      </a:solidFill>
                      <a:prstDash val="solid"/>
                      <a:round/>
                      <a:headEnd type="none" w="sm" len="sm"/>
                      <a:tailEnd type="none" w="sm" len="sm"/>
                    </a:lnR>
                    <a:lnT w="8475" cap="flat" cmpd="sng">
                      <a:solidFill>
                        <a:srgbClr val="1F1F1F"/>
                      </a:solidFill>
                      <a:prstDash val="solid"/>
                      <a:round/>
                      <a:headEnd type="none" w="sm" len="sm"/>
                      <a:tailEnd type="none" w="sm" len="sm"/>
                    </a:lnT>
                    <a:lnB w="8475" cap="flat" cmpd="sng">
                      <a:solidFill>
                        <a:srgbClr val="1F1F1F"/>
                      </a:solidFill>
                      <a:prstDash val="solid"/>
                      <a:round/>
                      <a:headEnd type="none" w="sm" len="sm"/>
                      <a:tailEnd type="none" w="sm" len="sm"/>
                    </a:lnB>
                  </a:tcPr>
                </a:tc>
                <a:extLst>
                  <a:ext uri="{0D108BD9-81ED-4DB2-BD59-A6C34878D82A}">
                    <a16:rowId xmlns:a16="http://schemas.microsoft.com/office/drawing/2014/main" val="10002"/>
                  </a:ext>
                </a:extLst>
              </a:tr>
              <a:tr h="300950">
                <a:tc>
                  <a:txBody>
                    <a:bodyPr/>
                    <a:lstStyle/>
                    <a:p>
                      <a:pPr marL="0" lvl="0" indent="0" algn="l" rtl="0">
                        <a:lnSpc>
                          <a:spcPct val="115000"/>
                        </a:lnSpc>
                        <a:spcBef>
                          <a:spcPts val="0"/>
                        </a:spcBef>
                        <a:spcAft>
                          <a:spcPts val="0"/>
                        </a:spcAft>
                        <a:buNone/>
                      </a:pPr>
                      <a:r>
                        <a:rPr lang="en" sz="1000" b="1">
                          <a:solidFill>
                            <a:srgbClr val="1F1F1F"/>
                          </a:solidFill>
                        </a:rPr>
                        <a:t>16S1P</a:t>
                      </a:r>
                      <a:endParaRPr sz="1000" b="1">
                        <a:solidFill>
                          <a:srgbClr val="1F1F1F"/>
                        </a:solidFill>
                      </a:endParaRPr>
                    </a:p>
                  </a:txBody>
                  <a:tcPr marL="114300" marR="114300" marT="76200" marB="76200">
                    <a:lnL w="8475" cap="flat" cmpd="sng">
                      <a:solidFill>
                        <a:srgbClr val="1F1F1F"/>
                      </a:solidFill>
                      <a:prstDash val="solid"/>
                      <a:round/>
                      <a:headEnd type="none" w="sm" len="sm"/>
                      <a:tailEnd type="none" w="sm" len="sm"/>
                    </a:lnL>
                    <a:lnR w="8475" cap="flat" cmpd="sng">
                      <a:solidFill>
                        <a:srgbClr val="1F1F1F"/>
                      </a:solidFill>
                      <a:prstDash val="solid"/>
                      <a:round/>
                      <a:headEnd type="none" w="sm" len="sm"/>
                      <a:tailEnd type="none" w="sm" len="sm"/>
                    </a:lnR>
                    <a:lnT w="8475" cap="flat" cmpd="sng">
                      <a:solidFill>
                        <a:srgbClr val="1F1F1F"/>
                      </a:solidFill>
                      <a:prstDash val="solid"/>
                      <a:round/>
                      <a:headEnd type="none" w="sm" len="sm"/>
                      <a:tailEnd type="none" w="sm" len="sm"/>
                    </a:lnT>
                    <a:lnB w="8475" cap="flat" cmpd="sng">
                      <a:solidFill>
                        <a:srgbClr val="1F1F1F"/>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000">
                          <a:solidFill>
                            <a:srgbClr val="1F1F1F"/>
                          </a:solidFill>
                        </a:rPr>
                        <a:t>51.2V</a:t>
                      </a:r>
                      <a:endParaRPr sz="1000">
                        <a:solidFill>
                          <a:srgbClr val="1F1F1F"/>
                        </a:solidFill>
                      </a:endParaRPr>
                    </a:p>
                  </a:txBody>
                  <a:tcPr marL="114300" marR="114300" marT="76200" marB="76200">
                    <a:lnL w="8475" cap="flat" cmpd="sng">
                      <a:solidFill>
                        <a:srgbClr val="1F1F1F"/>
                      </a:solidFill>
                      <a:prstDash val="solid"/>
                      <a:round/>
                      <a:headEnd type="none" w="sm" len="sm"/>
                      <a:tailEnd type="none" w="sm" len="sm"/>
                    </a:lnL>
                    <a:lnR w="8475" cap="flat" cmpd="sng">
                      <a:solidFill>
                        <a:srgbClr val="1F1F1F"/>
                      </a:solidFill>
                      <a:prstDash val="solid"/>
                      <a:round/>
                      <a:headEnd type="none" w="sm" len="sm"/>
                      <a:tailEnd type="none" w="sm" len="sm"/>
                    </a:lnR>
                    <a:lnT w="8475" cap="flat" cmpd="sng">
                      <a:solidFill>
                        <a:srgbClr val="1F1F1F"/>
                      </a:solidFill>
                      <a:prstDash val="solid"/>
                      <a:round/>
                      <a:headEnd type="none" w="sm" len="sm"/>
                      <a:tailEnd type="none" w="sm" len="sm"/>
                    </a:lnT>
                    <a:lnB w="8475" cap="flat" cmpd="sng">
                      <a:solidFill>
                        <a:srgbClr val="1F1F1F"/>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000">
                          <a:solidFill>
                            <a:srgbClr val="1F1F1F"/>
                          </a:solidFill>
                        </a:rPr>
                        <a:t>100Ah</a:t>
                      </a:r>
                      <a:endParaRPr sz="1000">
                        <a:solidFill>
                          <a:srgbClr val="1F1F1F"/>
                        </a:solidFill>
                      </a:endParaRPr>
                    </a:p>
                  </a:txBody>
                  <a:tcPr marL="114300" marR="114300" marT="76200" marB="76200">
                    <a:lnL w="8475" cap="flat" cmpd="sng">
                      <a:solidFill>
                        <a:srgbClr val="1F1F1F"/>
                      </a:solidFill>
                      <a:prstDash val="solid"/>
                      <a:round/>
                      <a:headEnd type="none" w="sm" len="sm"/>
                      <a:tailEnd type="none" w="sm" len="sm"/>
                    </a:lnL>
                    <a:lnR w="8475" cap="flat" cmpd="sng">
                      <a:solidFill>
                        <a:srgbClr val="1F1F1F"/>
                      </a:solidFill>
                      <a:prstDash val="solid"/>
                      <a:round/>
                      <a:headEnd type="none" w="sm" len="sm"/>
                      <a:tailEnd type="none" w="sm" len="sm"/>
                    </a:lnR>
                    <a:lnT w="8475" cap="flat" cmpd="sng">
                      <a:solidFill>
                        <a:srgbClr val="1F1F1F"/>
                      </a:solidFill>
                      <a:prstDash val="solid"/>
                      <a:round/>
                      <a:headEnd type="none" w="sm" len="sm"/>
                      <a:tailEnd type="none" w="sm" len="sm"/>
                    </a:lnT>
                    <a:lnB w="8475" cap="flat" cmpd="sng">
                      <a:solidFill>
                        <a:srgbClr val="1F1F1F"/>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000">
                          <a:solidFill>
                            <a:srgbClr val="1F1F1F"/>
                          </a:solidFill>
                        </a:rPr>
                        <a:t>5,120Wh</a:t>
                      </a:r>
                      <a:endParaRPr sz="1000">
                        <a:solidFill>
                          <a:srgbClr val="1F1F1F"/>
                        </a:solidFill>
                      </a:endParaRPr>
                    </a:p>
                  </a:txBody>
                  <a:tcPr marL="114300" marR="114300" marT="76200" marB="76200">
                    <a:lnL w="8475" cap="flat" cmpd="sng">
                      <a:solidFill>
                        <a:srgbClr val="1F1F1F"/>
                      </a:solidFill>
                      <a:prstDash val="solid"/>
                      <a:round/>
                      <a:headEnd type="none" w="sm" len="sm"/>
                      <a:tailEnd type="none" w="sm" len="sm"/>
                    </a:lnL>
                    <a:lnR w="8475" cap="flat" cmpd="sng">
                      <a:solidFill>
                        <a:srgbClr val="1F1F1F"/>
                      </a:solidFill>
                      <a:prstDash val="solid"/>
                      <a:round/>
                      <a:headEnd type="none" w="sm" len="sm"/>
                      <a:tailEnd type="none" w="sm" len="sm"/>
                    </a:lnR>
                    <a:lnT w="8475" cap="flat" cmpd="sng">
                      <a:solidFill>
                        <a:srgbClr val="1F1F1F"/>
                      </a:solidFill>
                      <a:prstDash val="solid"/>
                      <a:round/>
                      <a:headEnd type="none" w="sm" len="sm"/>
                      <a:tailEnd type="none" w="sm" len="sm"/>
                    </a:lnT>
                    <a:lnB w="8475" cap="flat" cmpd="sng">
                      <a:solidFill>
                        <a:srgbClr val="1F1F1F"/>
                      </a:solidFill>
                      <a:prstDash val="solid"/>
                      <a:round/>
                      <a:headEnd type="none" w="sm" len="sm"/>
                      <a:tailEnd type="none" w="sm" len="sm"/>
                    </a:lnB>
                  </a:tcPr>
                </a:tc>
                <a:extLst>
                  <a:ext uri="{0D108BD9-81ED-4DB2-BD59-A6C34878D82A}">
                    <a16:rowId xmlns:a16="http://schemas.microsoft.com/office/drawing/2014/main" val="10003"/>
                  </a:ext>
                </a:extLst>
              </a:tr>
              <a:tr h="300950">
                <a:tc>
                  <a:txBody>
                    <a:bodyPr/>
                    <a:lstStyle/>
                    <a:p>
                      <a:pPr marL="0" lvl="0" indent="0" algn="l" rtl="0">
                        <a:lnSpc>
                          <a:spcPct val="115000"/>
                        </a:lnSpc>
                        <a:spcBef>
                          <a:spcPts val="0"/>
                        </a:spcBef>
                        <a:spcAft>
                          <a:spcPts val="0"/>
                        </a:spcAft>
                        <a:buNone/>
                      </a:pPr>
                      <a:r>
                        <a:rPr lang="en" sz="1000" b="1">
                          <a:solidFill>
                            <a:srgbClr val="1F1F1F"/>
                          </a:solidFill>
                        </a:rPr>
                        <a:t>16S2P</a:t>
                      </a:r>
                      <a:endParaRPr sz="1000" b="1">
                        <a:solidFill>
                          <a:srgbClr val="1F1F1F"/>
                        </a:solidFill>
                      </a:endParaRPr>
                    </a:p>
                  </a:txBody>
                  <a:tcPr marL="114300" marR="114300" marT="76200" marB="76200">
                    <a:lnL w="8475" cap="flat" cmpd="sng">
                      <a:solidFill>
                        <a:srgbClr val="1F1F1F"/>
                      </a:solidFill>
                      <a:prstDash val="solid"/>
                      <a:round/>
                      <a:headEnd type="none" w="sm" len="sm"/>
                      <a:tailEnd type="none" w="sm" len="sm"/>
                    </a:lnL>
                    <a:lnR w="8475" cap="flat" cmpd="sng">
                      <a:solidFill>
                        <a:srgbClr val="1F1F1F"/>
                      </a:solidFill>
                      <a:prstDash val="solid"/>
                      <a:round/>
                      <a:headEnd type="none" w="sm" len="sm"/>
                      <a:tailEnd type="none" w="sm" len="sm"/>
                    </a:lnR>
                    <a:lnT w="8475" cap="flat" cmpd="sng">
                      <a:solidFill>
                        <a:srgbClr val="1F1F1F"/>
                      </a:solidFill>
                      <a:prstDash val="solid"/>
                      <a:round/>
                      <a:headEnd type="none" w="sm" len="sm"/>
                      <a:tailEnd type="none" w="sm" len="sm"/>
                    </a:lnT>
                    <a:lnB w="8475" cap="flat" cmpd="sng">
                      <a:solidFill>
                        <a:srgbClr val="1F1F1F"/>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000">
                          <a:solidFill>
                            <a:srgbClr val="1F1F1F"/>
                          </a:solidFill>
                        </a:rPr>
                        <a:t>51.2V</a:t>
                      </a:r>
                      <a:endParaRPr sz="1000">
                        <a:solidFill>
                          <a:srgbClr val="1F1F1F"/>
                        </a:solidFill>
                      </a:endParaRPr>
                    </a:p>
                  </a:txBody>
                  <a:tcPr marL="114300" marR="114300" marT="76200" marB="76200">
                    <a:lnL w="8475" cap="flat" cmpd="sng">
                      <a:solidFill>
                        <a:srgbClr val="1F1F1F"/>
                      </a:solidFill>
                      <a:prstDash val="solid"/>
                      <a:round/>
                      <a:headEnd type="none" w="sm" len="sm"/>
                      <a:tailEnd type="none" w="sm" len="sm"/>
                    </a:lnL>
                    <a:lnR w="8475" cap="flat" cmpd="sng">
                      <a:solidFill>
                        <a:srgbClr val="1F1F1F"/>
                      </a:solidFill>
                      <a:prstDash val="solid"/>
                      <a:round/>
                      <a:headEnd type="none" w="sm" len="sm"/>
                      <a:tailEnd type="none" w="sm" len="sm"/>
                    </a:lnR>
                    <a:lnT w="8475" cap="flat" cmpd="sng">
                      <a:solidFill>
                        <a:srgbClr val="1F1F1F"/>
                      </a:solidFill>
                      <a:prstDash val="solid"/>
                      <a:round/>
                      <a:headEnd type="none" w="sm" len="sm"/>
                      <a:tailEnd type="none" w="sm" len="sm"/>
                    </a:lnT>
                    <a:lnB w="8475" cap="flat" cmpd="sng">
                      <a:solidFill>
                        <a:srgbClr val="1F1F1F"/>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000">
                          <a:solidFill>
                            <a:srgbClr val="1F1F1F"/>
                          </a:solidFill>
                        </a:rPr>
                        <a:t>200Ah</a:t>
                      </a:r>
                      <a:endParaRPr sz="1000">
                        <a:solidFill>
                          <a:srgbClr val="1F1F1F"/>
                        </a:solidFill>
                      </a:endParaRPr>
                    </a:p>
                  </a:txBody>
                  <a:tcPr marL="114300" marR="114300" marT="76200" marB="76200">
                    <a:lnL w="8475" cap="flat" cmpd="sng">
                      <a:solidFill>
                        <a:srgbClr val="1F1F1F"/>
                      </a:solidFill>
                      <a:prstDash val="solid"/>
                      <a:round/>
                      <a:headEnd type="none" w="sm" len="sm"/>
                      <a:tailEnd type="none" w="sm" len="sm"/>
                    </a:lnL>
                    <a:lnR w="8475" cap="flat" cmpd="sng">
                      <a:solidFill>
                        <a:srgbClr val="1F1F1F"/>
                      </a:solidFill>
                      <a:prstDash val="solid"/>
                      <a:round/>
                      <a:headEnd type="none" w="sm" len="sm"/>
                      <a:tailEnd type="none" w="sm" len="sm"/>
                    </a:lnR>
                    <a:lnT w="8475" cap="flat" cmpd="sng">
                      <a:solidFill>
                        <a:srgbClr val="1F1F1F"/>
                      </a:solidFill>
                      <a:prstDash val="solid"/>
                      <a:round/>
                      <a:headEnd type="none" w="sm" len="sm"/>
                      <a:tailEnd type="none" w="sm" len="sm"/>
                    </a:lnT>
                    <a:lnB w="8475" cap="flat" cmpd="sng">
                      <a:solidFill>
                        <a:srgbClr val="1F1F1F"/>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000">
                          <a:solidFill>
                            <a:srgbClr val="1F1F1F"/>
                          </a:solidFill>
                        </a:rPr>
                        <a:t>10,240Wh</a:t>
                      </a:r>
                      <a:endParaRPr sz="1000">
                        <a:solidFill>
                          <a:srgbClr val="1F1F1F"/>
                        </a:solidFill>
                      </a:endParaRPr>
                    </a:p>
                  </a:txBody>
                  <a:tcPr marL="114300" marR="114300" marT="76200" marB="76200">
                    <a:lnL w="8475" cap="flat" cmpd="sng">
                      <a:solidFill>
                        <a:srgbClr val="1F1F1F"/>
                      </a:solidFill>
                      <a:prstDash val="solid"/>
                      <a:round/>
                      <a:headEnd type="none" w="sm" len="sm"/>
                      <a:tailEnd type="none" w="sm" len="sm"/>
                    </a:lnL>
                    <a:lnR w="8475" cap="flat" cmpd="sng">
                      <a:solidFill>
                        <a:srgbClr val="1F1F1F"/>
                      </a:solidFill>
                      <a:prstDash val="solid"/>
                      <a:round/>
                      <a:headEnd type="none" w="sm" len="sm"/>
                      <a:tailEnd type="none" w="sm" len="sm"/>
                    </a:lnR>
                    <a:lnT w="8475" cap="flat" cmpd="sng">
                      <a:solidFill>
                        <a:srgbClr val="1F1F1F"/>
                      </a:solidFill>
                      <a:prstDash val="solid"/>
                      <a:round/>
                      <a:headEnd type="none" w="sm" len="sm"/>
                      <a:tailEnd type="none" w="sm" len="sm"/>
                    </a:lnT>
                    <a:lnB w="8475" cap="flat" cmpd="sng">
                      <a:solidFill>
                        <a:srgbClr val="1F1F1F"/>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181" name="Google Shape;181;p23"/>
          <p:cNvSpPr txBox="1"/>
          <p:nvPr/>
        </p:nvSpPr>
        <p:spPr>
          <a:xfrm>
            <a:off x="309600" y="3718600"/>
            <a:ext cx="8403900" cy="985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t>The downside of a series connection is that the </a:t>
            </a:r>
            <a:r>
              <a:rPr lang="en" sz="1300" b="1"/>
              <a:t>battery module</a:t>
            </a:r>
            <a:r>
              <a:rPr lang="en" sz="1300"/>
              <a:t> is only as strong as its weakest cell. If one cell in a series string dies or drops to 2.0V, the entire string must stop providing power to protect that one cell. This is why </a:t>
            </a:r>
            <a:r>
              <a:rPr lang="en" sz="1300" b="1"/>
              <a:t>battery modules</a:t>
            </a:r>
            <a:r>
              <a:rPr lang="en" sz="1300"/>
              <a:t> absolutely require a </a:t>
            </a:r>
            <a:r>
              <a:rPr lang="en" sz="1300" b="1">
                <a:highlight>
                  <a:srgbClr val="FFFF00"/>
                </a:highlight>
              </a:rPr>
              <a:t>BMS (Battery Management System)</a:t>
            </a:r>
            <a:r>
              <a:rPr lang="en" sz="1300"/>
              <a:t> to perform "balancing," ensuring every cell in the series stays at the same voltage level</a:t>
            </a:r>
            <a:endParaRPr sz="1500"/>
          </a:p>
        </p:txBody>
      </p:sp>
      <p:sp>
        <p:nvSpPr>
          <p:cNvPr id="182" name="Google Shape;182;p23"/>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Estrutura Física e Funcional do BESS</a:t>
            </a:r>
            <a:endParaRPr/>
          </a:p>
        </p:txBody>
      </p:sp>
      <p:pic>
        <p:nvPicPr>
          <p:cNvPr id="183" name="Google Shape;183;p23"/>
          <p:cNvPicPr preferRelativeResize="0"/>
          <p:nvPr/>
        </p:nvPicPr>
        <p:blipFill>
          <a:blip r:embed="rId3">
            <a:alphaModFix/>
          </a:blip>
          <a:stretch>
            <a:fillRect/>
          </a:stretch>
        </p:blipFill>
        <p:spPr>
          <a:xfrm>
            <a:off x="5863700" y="1566126"/>
            <a:ext cx="2923201" cy="2011250"/>
          </a:xfrm>
          <a:prstGeom prst="rect">
            <a:avLst/>
          </a:prstGeom>
          <a:noFill/>
          <a:ln>
            <a:noFill/>
          </a:ln>
        </p:spPr>
      </p:pic>
      <p:sp>
        <p:nvSpPr>
          <p:cNvPr id="184" name="Google Shape;184;p23"/>
          <p:cNvSpPr txBox="1"/>
          <p:nvPr/>
        </p:nvSpPr>
        <p:spPr>
          <a:xfrm>
            <a:off x="2179500" y="4703800"/>
            <a:ext cx="4785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solidFill>
                  <a:srgbClr val="0000FF"/>
                </a:solidFill>
              </a:rPr>
              <a:t>https://www.evlithium.com/Blog/how-to-top-balance-lifepo4-cells.html</a:t>
            </a:r>
            <a:endParaRPr sz="1100">
              <a:solidFill>
                <a:srgbClr val="0000FF"/>
              </a:solidFill>
            </a:endParaRPr>
          </a:p>
        </p:txBody>
      </p:sp>
      <p:pic>
        <p:nvPicPr>
          <p:cNvPr id="185" name="Google Shape;185;p23"/>
          <p:cNvPicPr preferRelativeResize="0"/>
          <p:nvPr/>
        </p:nvPicPr>
        <p:blipFill>
          <a:blip r:embed="rId4">
            <a:alphaModFix/>
          </a:blip>
          <a:stretch>
            <a:fillRect/>
          </a:stretch>
        </p:blipFill>
        <p:spPr>
          <a:xfrm>
            <a:off x="3062765" y="1978600"/>
            <a:ext cx="2415373" cy="16959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24"/>
          <p:cNvSpPr txBox="1"/>
          <p:nvPr/>
        </p:nvSpPr>
        <p:spPr>
          <a:xfrm>
            <a:off x="90625" y="3887058"/>
            <a:ext cx="9008100" cy="400200"/>
          </a:xfrm>
          <a:prstGeom prst="rect">
            <a:avLst/>
          </a:prstGeom>
          <a:noFill/>
          <a:ln w="9525" cap="flat" cmpd="sng">
            <a:solidFill>
              <a:srgbClr val="D3D3D3"/>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sz="700">
                <a:solidFill>
                  <a:srgbClr val="070A0E"/>
                </a:solidFill>
              </a:rPr>
              <a:t>Alex Coutinho, Eduardo Sodré, Rodrigo Salim, Marina Dantas e Alcides Codeceira Neto, </a:t>
            </a:r>
            <a:r>
              <a:rPr lang="en" sz="700" b="1">
                <a:solidFill>
                  <a:srgbClr val="070A0E"/>
                </a:solidFill>
              </a:rPr>
              <a:t>"Análise de Portfólio de Geração Eólica e Solar com Armazenamento em Mercados de Energia Horário"</a:t>
            </a:r>
            <a:r>
              <a:rPr lang="en" sz="700">
                <a:solidFill>
                  <a:srgbClr val="070A0E"/>
                </a:solidFill>
              </a:rPr>
              <a:t>, XXV SNPTEE - Seminário Nacional de Produção e Transmissão de Energia Elétrica, 10 a 13 de novembro de 2019 – Belo Horizonte - MG.</a:t>
            </a:r>
            <a:endParaRPr sz="600"/>
          </a:p>
        </p:txBody>
      </p:sp>
      <p:pic>
        <p:nvPicPr>
          <p:cNvPr id="191" name="Google Shape;191;p24"/>
          <p:cNvPicPr preferRelativeResize="0"/>
          <p:nvPr/>
        </p:nvPicPr>
        <p:blipFill>
          <a:blip r:embed="rId3">
            <a:alphaModFix/>
          </a:blip>
          <a:stretch>
            <a:fillRect/>
          </a:stretch>
        </p:blipFill>
        <p:spPr>
          <a:xfrm>
            <a:off x="152400" y="1166413"/>
            <a:ext cx="8839201" cy="2445026"/>
          </a:xfrm>
          <a:prstGeom prst="rect">
            <a:avLst/>
          </a:prstGeom>
          <a:noFill/>
          <a:ln>
            <a:noFill/>
          </a:ln>
        </p:spPr>
      </p:pic>
      <p:sp>
        <p:nvSpPr>
          <p:cNvPr id="192" name="Google Shape;192;p24"/>
          <p:cNvSpPr txBox="1">
            <a:spLocks noGrp="1"/>
          </p:cNvSpPr>
          <p:nvPr>
            <p:ph type="title"/>
          </p:nvPr>
        </p:nvSpPr>
        <p:spPr>
          <a:xfrm>
            <a:off x="158688" y="48425"/>
            <a:ext cx="8826600" cy="60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SoC (State of Charge) e SoH (State of Health)</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25"/>
          <p:cNvSpPr txBox="1">
            <a:spLocks noGrp="1"/>
          </p:cNvSpPr>
          <p:nvPr>
            <p:ph type="title"/>
          </p:nvPr>
        </p:nvSpPr>
        <p:spPr>
          <a:xfrm>
            <a:off x="232429" y="48425"/>
            <a:ext cx="8826600" cy="60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SoC (State of Charge) e SoH (State of Health)</a:t>
            </a:r>
            <a:endParaRPr/>
          </a:p>
        </p:txBody>
      </p:sp>
      <p:sp>
        <p:nvSpPr>
          <p:cNvPr id="198" name="Google Shape;198;p25"/>
          <p:cNvSpPr txBox="1"/>
          <p:nvPr/>
        </p:nvSpPr>
        <p:spPr>
          <a:xfrm>
            <a:off x="4808379" y="771483"/>
            <a:ext cx="4136192" cy="2630177"/>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lnSpc>
                <a:spcPct val="115000"/>
              </a:lnSpc>
              <a:spcBef>
                <a:spcPts val="400"/>
              </a:spcBef>
              <a:spcAft>
                <a:spcPts val="0"/>
              </a:spcAft>
              <a:buNone/>
            </a:pPr>
            <a:r>
              <a:rPr lang="en" sz="1300" b="1">
                <a:latin typeface="Calibri"/>
                <a:ea typeface="Calibri"/>
                <a:cs typeface="Calibri"/>
                <a:sym typeface="Calibri"/>
              </a:rPr>
              <a:t>SoH</a:t>
            </a:r>
            <a:r>
              <a:rPr lang="en" sz="1300">
                <a:latin typeface="Calibri"/>
                <a:ea typeface="Calibri"/>
                <a:cs typeface="Calibri"/>
                <a:sym typeface="Calibri"/>
              </a:rPr>
              <a:t>: indicador de degradação do sistema.</a:t>
            </a:r>
            <a:endParaRPr sz="1300">
              <a:latin typeface="Calibri"/>
              <a:ea typeface="Calibri"/>
              <a:cs typeface="Calibri"/>
              <a:sym typeface="Calibri"/>
            </a:endParaRPr>
          </a:p>
          <a:p>
            <a:pPr marL="0" lvl="0" indent="0" algn="l" rtl="0">
              <a:lnSpc>
                <a:spcPct val="115000"/>
              </a:lnSpc>
              <a:spcBef>
                <a:spcPts val="400"/>
              </a:spcBef>
              <a:spcAft>
                <a:spcPts val="0"/>
              </a:spcAft>
              <a:buNone/>
            </a:pPr>
            <a:r>
              <a:rPr lang="en" sz="1300" b="1">
                <a:latin typeface="Calibri"/>
                <a:ea typeface="Calibri"/>
                <a:cs typeface="Calibri"/>
                <a:sym typeface="Calibri"/>
              </a:rPr>
              <a:t>Formas típicas de avaliação:</a:t>
            </a:r>
            <a:endParaRPr sz="1300" b="1">
              <a:latin typeface="Calibri"/>
              <a:ea typeface="Calibri"/>
              <a:cs typeface="Calibri"/>
              <a:sym typeface="Calibri"/>
            </a:endParaRPr>
          </a:p>
          <a:p>
            <a:pPr marL="0" lvl="0" indent="0" algn="l" rtl="0">
              <a:lnSpc>
                <a:spcPct val="115000"/>
              </a:lnSpc>
              <a:spcBef>
                <a:spcPts val="400"/>
              </a:spcBef>
              <a:spcAft>
                <a:spcPts val="0"/>
              </a:spcAft>
              <a:buNone/>
            </a:pPr>
            <a:r>
              <a:rPr lang="en" sz="1200">
                <a:latin typeface="Calibri"/>
                <a:ea typeface="Calibri"/>
                <a:cs typeface="Calibri"/>
                <a:sym typeface="Calibri"/>
              </a:rPr>
              <a:t>• SoH = Capacidade atual / Capacidade nominal</a:t>
            </a:r>
            <a:endParaRPr sz="1200">
              <a:latin typeface="Calibri"/>
              <a:ea typeface="Calibri"/>
              <a:cs typeface="Calibri"/>
              <a:sym typeface="Calibri"/>
            </a:endParaRPr>
          </a:p>
          <a:p>
            <a:pPr marL="0" lvl="0" indent="0" algn="l" rtl="0">
              <a:lnSpc>
                <a:spcPct val="115000"/>
              </a:lnSpc>
              <a:spcBef>
                <a:spcPts val="400"/>
              </a:spcBef>
              <a:spcAft>
                <a:spcPts val="0"/>
              </a:spcAft>
              <a:buNone/>
            </a:pPr>
            <a:r>
              <a:rPr lang="en" sz="1200">
                <a:latin typeface="Calibri"/>
                <a:ea typeface="Calibri"/>
                <a:cs typeface="Calibri"/>
                <a:sym typeface="Calibri"/>
              </a:rPr>
              <a:t>• Ou baseado em aumento de resistência interna</a:t>
            </a:r>
            <a:endParaRPr sz="1200">
              <a:latin typeface="Calibri"/>
              <a:ea typeface="Calibri"/>
              <a:cs typeface="Calibri"/>
              <a:sym typeface="Calibri"/>
            </a:endParaRPr>
          </a:p>
          <a:p>
            <a:pPr marL="0" lvl="0" indent="0" algn="l" rtl="0">
              <a:lnSpc>
                <a:spcPct val="115000"/>
              </a:lnSpc>
              <a:spcBef>
                <a:spcPts val="400"/>
              </a:spcBef>
              <a:spcAft>
                <a:spcPts val="0"/>
              </a:spcAft>
              <a:buNone/>
            </a:pPr>
            <a:r>
              <a:rPr lang="en" sz="1300" b="1">
                <a:latin typeface="Calibri"/>
                <a:ea typeface="Calibri"/>
                <a:cs typeface="Calibri"/>
                <a:sym typeface="Calibri"/>
              </a:rPr>
              <a:t>Interpretação:</a:t>
            </a:r>
            <a:endParaRPr sz="1300" b="1">
              <a:latin typeface="Calibri"/>
              <a:ea typeface="Calibri"/>
              <a:cs typeface="Calibri"/>
              <a:sym typeface="Calibri"/>
            </a:endParaRPr>
          </a:p>
          <a:p>
            <a:pPr marL="0" lvl="0" indent="0" algn="l" rtl="0">
              <a:lnSpc>
                <a:spcPct val="115000"/>
              </a:lnSpc>
              <a:spcBef>
                <a:spcPts val="400"/>
              </a:spcBef>
              <a:spcAft>
                <a:spcPts val="0"/>
              </a:spcAft>
              <a:buNone/>
            </a:pPr>
            <a:r>
              <a:rPr lang="en" sz="1300">
                <a:latin typeface="Calibri"/>
                <a:ea typeface="Calibri"/>
                <a:cs typeface="Calibri"/>
                <a:sym typeface="Calibri"/>
              </a:rPr>
              <a:t>• SoH = 100% (novo)</a:t>
            </a:r>
            <a:endParaRPr sz="1300">
              <a:latin typeface="Calibri"/>
              <a:ea typeface="Calibri"/>
              <a:cs typeface="Calibri"/>
              <a:sym typeface="Calibri"/>
            </a:endParaRPr>
          </a:p>
          <a:p>
            <a:pPr marL="0" lvl="0" indent="0" algn="l" rtl="0">
              <a:lnSpc>
                <a:spcPct val="115000"/>
              </a:lnSpc>
              <a:spcBef>
                <a:spcPts val="400"/>
              </a:spcBef>
              <a:spcAft>
                <a:spcPts val="0"/>
              </a:spcAft>
              <a:buNone/>
            </a:pPr>
            <a:r>
              <a:rPr lang="en" sz="1300">
                <a:latin typeface="Calibri"/>
                <a:ea typeface="Calibri"/>
                <a:cs typeface="Calibri"/>
                <a:sym typeface="Calibri"/>
              </a:rPr>
              <a:t>• SoH = 80% (perda de 20% de capacidade)</a:t>
            </a:r>
            <a:endParaRPr sz="1300">
              <a:latin typeface="Calibri"/>
              <a:ea typeface="Calibri"/>
              <a:cs typeface="Calibri"/>
              <a:sym typeface="Calibri"/>
            </a:endParaRPr>
          </a:p>
          <a:p>
            <a:pPr marL="0" lvl="0" indent="0" algn="l" rtl="0">
              <a:lnSpc>
                <a:spcPct val="115000"/>
              </a:lnSpc>
              <a:spcBef>
                <a:spcPts val="400"/>
              </a:spcBef>
              <a:spcAft>
                <a:spcPts val="0"/>
              </a:spcAft>
              <a:buNone/>
            </a:pPr>
            <a:r>
              <a:rPr lang="en" sz="1300" b="1">
                <a:solidFill>
                  <a:srgbClr val="FF0000"/>
                </a:solidFill>
                <a:latin typeface="Calibri"/>
                <a:ea typeface="Calibri"/>
                <a:cs typeface="Calibri"/>
                <a:sym typeface="Calibri"/>
              </a:rPr>
              <a:t>Contratos de fornecimento geralmente garantem capacidade mínima após certo tempo/ciclos.</a:t>
            </a:r>
            <a:endParaRPr sz="1300" b="1">
              <a:solidFill>
                <a:srgbClr val="FF0000"/>
              </a:solidFill>
              <a:latin typeface="Calibri"/>
              <a:ea typeface="Calibri"/>
              <a:cs typeface="Calibri"/>
              <a:sym typeface="Calibri"/>
            </a:endParaRPr>
          </a:p>
        </p:txBody>
      </p:sp>
      <p:sp>
        <p:nvSpPr>
          <p:cNvPr id="199" name="Google Shape;199;p25"/>
          <p:cNvSpPr txBox="1"/>
          <p:nvPr/>
        </p:nvSpPr>
        <p:spPr>
          <a:xfrm>
            <a:off x="199429" y="771475"/>
            <a:ext cx="4446300" cy="29268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lnSpc>
                <a:spcPct val="115000"/>
              </a:lnSpc>
              <a:spcBef>
                <a:spcPts val="500"/>
              </a:spcBef>
              <a:spcAft>
                <a:spcPts val="0"/>
              </a:spcAft>
              <a:buNone/>
            </a:pPr>
            <a:r>
              <a:rPr lang="en" sz="1300" b="1">
                <a:latin typeface="Calibri"/>
                <a:ea typeface="Calibri"/>
                <a:cs typeface="Calibri"/>
                <a:sym typeface="Calibri"/>
              </a:rPr>
              <a:t>SoC</a:t>
            </a:r>
            <a:r>
              <a:rPr lang="en" sz="1300">
                <a:latin typeface="Calibri"/>
                <a:ea typeface="Calibri"/>
                <a:cs typeface="Calibri"/>
                <a:sym typeface="Calibri"/>
              </a:rPr>
              <a:t>: quantidade de energia disponível (%).</a:t>
            </a:r>
            <a:endParaRPr sz="1300">
              <a:latin typeface="Calibri"/>
              <a:ea typeface="Calibri"/>
              <a:cs typeface="Calibri"/>
              <a:sym typeface="Calibri"/>
            </a:endParaRPr>
          </a:p>
          <a:p>
            <a:pPr marL="0" lvl="0" indent="0" algn="l" rtl="0">
              <a:lnSpc>
                <a:spcPct val="115000"/>
              </a:lnSpc>
              <a:spcBef>
                <a:spcPts val="500"/>
              </a:spcBef>
              <a:spcAft>
                <a:spcPts val="0"/>
              </a:spcAft>
              <a:buNone/>
            </a:pPr>
            <a:r>
              <a:rPr lang="en" sz="1300">
                <a:latin typeface="Calibri"/>
                <a:ea typeface="Calibri"/>
                <a:cs typeface="Calibri"/>
                <a:sym typeface="Calibri"/>
              </a:rPr>
              <a:t>SoC = Energia_disponível / Energia_nominal</a:t>
            </a:r>
            <a:endParaRPr sz="1300">
              <a:latin typeface="Calibri"/>
              <a:ea typeface="Calibri"/>
              <a:cs typeface="Calibri"/>
              <a:sym typeface="Calibri"/>
            </a:endParaRPr>
          </a:p>
          <a:p>
            <a:pPr marL="0" lvl="0" indent="0" algn="l" rtl="0">
              <a:lnSpc>
                <a:spcPct val="115000"/>
              </a:lnSpc>
              <a:spcBef>
                <a:spcPts val="500"/>
              </a:spcBef>
              <a:spcAft>
                <a:spcPts val="0"/>
              </a:spcAft>
              <a:buNone/>
            </a:pPr>
            <a:r>
              <a:rPr lang="en" sz="1300" b="1">
                <a:latin typeface="Calibri"/>
                <a:ea typeface="Calibri"/>
                <a:cs typeface="Calibri"/>
                <a:sym typeface="Calibri"/>
              </a:rPr>
              <a:t>Importância operacional:</a:t>
            </a:r>
            <a:endParaRPr sz="1300" b="1">
              <a:latin typeface="Calibri"/>
              <a:ea typeface="Calibri"/>
              <a:cs typeface="Calibri"/>
              <a:sym typeface="Calibri"/>
            </a:endParaRPr>
          </a:p>
          <a:p>
            <a:pPr marL="0" lvl="0" indent="0" algn="l" rtl="0">
              <a:lnSpc>
                <a:spcPct val="115000"/>
              </a:lnSpc>
              <a:spcBef>
                <a:spcPts val="500"/>
              </a:spcBef>
              <a:spcAft>
                <a:spcPts val="0"/>
              </a:spcAft>
              <a:buNone/>
            </a:pPr>
            <a:r>
              <a:rPr lang="en" sz="1200">
                <a:latin typeface="Calibri"/>
                <a:ea typeface="Calibri"/>
                <a:cs typeface="Calibri"/>
                <a:sym typeface="Calibri"/>
              </a:rPr>
              <a:t>• Limites de SoC reduzem degradação e risco térmico.</a:t>
            </a:r>
            <a:endParaRPr sz="1200">
              <a:latin typeface="Calibri"/>
              <a:ea typeface="Calibri"/>
              <a:cs typeface="Calibri"/>
              <a:sym typeface="Calibri"/>
            </a:endParaRPr>
          </a:p>
          <a:p>
            <a:pPr marL="0" lvl="0" indent="0" algn="l" rtl="0">
              <a:lnSpc>
                <a:spcPct val="115000"/>
              </a:lnSpc>
              <a:spcBef>
                <a:spcPts val="500"/>
              </a:spcBef>
              <a:spcAft>
                <a:spcPts val="0"/>
              </a:spcAft>
              <a:buNone/>
            </a:pPr>
            <a:r>
              <a:rPr lang="en" sz="1200">
                <a:latin typeface="Calibri"/>
                <a:ea typeface="Calibri"/>
                <a:cs typeface="Calibri"/>
                <a:sym typeface="Calibri"/>
              </a:rPr>
              <a:t>• Faixa típica de operação: 10–90% ou 20–80%.</a:t>
            </a:r>
            <a:endParaRPr sz="1200">
              <a:latin typeface="Calibri"/>
              <a:ea typeface="Calibri"/>
              <a:cs typeface="Calibri"/>
              <a:sym typeface="Calibri"/>
            </a:endParaRPr>
          </a:p>
          <a:p>
            <a:pPr marL="0" lvl="0" indent="0" algn="l" rtl="0">
              <a:lnSpc>
                <a:spcPct val="115000"/>
              </a:lnSpc>
              <a:spcBef>
                <a:spcPts val="500"/>
              </a:spcBef>
              <a:spcAft>
                <a:spcPts val="0"/>
              </a:spcAft>
              <a:buNone/>
            </a:pPr>
            <a:r>
              <a:rPr lang="en" sz="1200" b="1">
                <a:latin typeface="Calibri"/>
                <a:ea typeface="Calibri"/>
                <a:cs typeface="Calibri"/>
                <a:sym typeface="Calibri"/>
              </a:rPr>
              <a:t>Estimativa prática de SoC:</a:t>
            </a:r>
            <a:endParaRPr sz="1200" b="1">
              <a:latin typeface="Calibri"/>
              <a:ea typeface="Calibri"/>
              <a:cs typeface="Calibri"/>
              <a:sym typeface="Calibri"/>
            </a:endParaRPr>
          </a:p>
          <a:p>
            <a:pPr marL="0" lvl="0" indent="0" algn="l" rtl="0">
              <a:lnSpc>
                <a:spcPct val="115000"/>
              </a:lnSpc>
              <a:spcBef>
                <a:spcPts val="500"/>
              </a:spcBef>
              <a:spcAft>
                <a:spcPts val="0"/>
              </a:spcAft>
              <a:buNone/>
            </a:pPr>
            <a:r>
              <a:rPr lang="en" sz="1200">
                <a:latin typeface="Calibri"/>
                <a:ea typeface="Calibri"/>
                <a:cs typeface="Calibri"/>
                <a:sym typeface="Calibri"/>
              </a:rPr>
              <a:t>• Integração de corrente (coulomb counting)</a:t>
            </a:r>
            <a:endParaRPr sz="1200">
              <a:latin typeface="Calibri"/>
              <a:ea typeface="Calibri"/>
              <a:cs typeface="Calibri"/>
              <a:sym typeface="Calibri"/>
            </a:endParaRPr>
          </a:p>
          <a:p>
            <a:pPr marL="0" lvl="0" indent="0" algn="l" rtl="0">
              <a:lnSpc>
                <a:spcPct val="115000"/>
              </a:lnSpc>
              <a:spcBef>
                <a:spcPts val="500"/>
              </a:spcBef>
              <a:spcAft>
                <a:spcPts val="0"/>
              </a:spcAft>
              <a:buNone/>
            </a:pPr>
            <a:r>
              <a:rPr lang="en" sz="1200">
                <a:latin typeface="Calibri"/>
                <a:ea typeface="Calibri"/>
                <a:cs typeface="Calibri"/>
                <a:sym typeface="Calibri"/>
              </a:rPr>
              <a:t>• Tensão terminal</a:t>
            </a:r>
            <a:endParaRPr sz="1200">
              <a:latin typeface="Calibri"/>
              <a:ea typeface="Calibri"/>
              <a:cs typeface="Calibri"/>
              <a:sym typeface="Calibri"/>
            </a:endParaRPr>
          </a:p>
          <a:p>
            <a:pPr marL="0" lvl="0" indent="0" algn="l" rtl="0">
              <a:lnSpc>
                <a:spcPct val="115000"/>
              </a:lnSpc>
              <a:spcBef>
                <a:spcPts val="500"/>
              </a:spcBef>
              <a:spcAft>
                <a:spcPts val="0"/>
              </a:spcAft>
              <a:buNone/>
            </a:pPr>
            <a:r>
              <a:rPr lang="en" sz="1200">
                <a:latin typeface="Calibri"/>
                <a:ea typeface="Calibri"/>
                <a:cs typeface="Calibri"/>
                <a:sym typeface="Calibri"/>
              </a:rPr>
              <a:t>• Modelos internos e filtros (ex.: Kalman)</a:t>
            </a:r>
            <a:endParaRPr sz="1200">
              <a:latin typeface="Calibri"/>
              <a:ea typeface="Calibri"/>
              <a:cs typeface="Calibri"/>
              <a:sym typeface="Calibri"/>
            </a:endParaRPr>
          </a:p>
          <a:p>
            <a:pPr marL="0" lvl="0" indent="0" algn="l" rtl="0">
              <a:lnSpc>
                <a:spcPct val="115000"/>
              </a:lnSpc>
              <a:spcBef>
                <a:spcPts val="500"/>
              </a:spcBef>
              <a:spcAft>
                <a:spcPts val="0"/>
              </a:spcAft>
              <a:buNone/>
            </a:pPr>
            <a:r>
              <a:rPr lang="en" sz="1300" b="1">
                <a:solidFill>
                  <a:srgbClr val="FF0000"/>
                </a:solidFill>
                <a:latin typeface="Calibri"/>
                <a:ea typeface="Calibri"/>
                <a:cs typeface="Calibri"/>
                <a:sym typeface="Calibri"/>
              </a:rPr>
              <a:t>Observação: SoC não é medido diretamente, é estimado.</a:t>
            </a:r>
            <a:endParaRPr sz="1300" b="1">
              <a:solidFill>
                <a:srgbClr val="FF0000"/>
              </a:solidFill>
              <a:latin typeface="Calibri"/>
              <a:ea typeface="Calibri"/>
              <a:cs typeface="Calibri"/>
              <a:sym typeface="Calibri"/>
            </a:endParaRPr>
          </a:p>
        </p:txBody>
      </p:sp>
      <p:sp>
        <p:nvSpPr>
          <p:cNvPr id="2" name="TextBox 1">
            <a:extLst>
              <a:ext uri="{FF2B5EF4-FFF2-40B4-BE49-F238E27FC236}">
                <a16:creationId xmlns:a16="http://schemas.microsoft.com/office/drawing/2014/main" id="{B592B7EF-AA94-4184-957B-98A0D7737EB0}"/>
              </a:ext>
            </a:extLst>
          </p:cNvPr>
          <p:cNvSpPr txBox="1"/>
          <p:nvPr/>
        </p:nvSpPr>
        <p:spPr>
          <a:xfrm>
            <a:off x="199429" y="3837278"/>
            <a:ext cx="8623550" cy="738664"/>
          </a:xfrm>
          <a:prstGeom prst="rect">
            <a:avLst/>
          </a:prstGeom>
          <a:noFill/>
          <a:ln>
            <a:solidFill>
              <a:srgbClr val="00B0F0"/>
            </a:solidFill>
          </a:ln>
        </p:spPr>
        <p:txBody>
          <a:bodyPr wrap="square" rtlCol="0">
            <a:spAutoFit/>
          </a:bodyPr>
          <a:lstStyle/>
          <a:p>
            <a:r>
              <a:rPr lang="en-US" sz="1100" dirty="0"/>
              <a:t>Despite their robustness, LFP batteries can suffer from SoC drift over time. Errors in coulomb counting – including initial-value errors, noise errors, and current measurement errors – can accumulate over time. </a:t>
            </a:r>
            <a:r>
              <a:rPr lang="en-US" sz="1100" dirty="0">
                <a:highlight>
                  <a:srgbClr val="FFFF00"/>
                </a:highlight>
              </a:rPr>
              <a:t>Regular calibration of SoC measurements</a:t>
            </a:r>
            <a:r>
              <a:rPr lang="en-US" sz="1100" dirty="0"/>
              <a:t> using periodic full charge and discharge cycles is necessary to correct such errors and restore accuracy. [</a:t>
            </a:r>
            <a:r>
              <a:rPr lang="en-US" sz="900" u="sng" dirty="0">
                <a:solidFill>
                  <a:schemeClr val="hlink"/>
                </a:solidFill>
                <a:hlinkClick r:id="rId3"/>
              </a:rPr>
              <a:t>https://www.ess-news.com/2024/09/25/the-significance-of-state-of-charge/#:~:text=SoC%20is%20typically%20expressed%20as,markets%2C%20resulting%20in%20imbalance%20costs</a:t>
            </a:r>
            <a:r>
              <a:rPr lang="en-US" sz="900" dirty="0"/>
              <a: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26"/>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Sistemas de Controle e Potência: BMS, PCS e EMS </a:t>
            </a:r>
            <a:endParaRPr/>
          </a:p>
          <a:p>
            <a:pPr marL="0" lvl="0" indent="0" algn="l" rtl="0">
              <a:spcBef>
                <a:spcPts val="0"/>
              </a:spcBef>
              <a:spcAft>
                <a:spcPts val="0"/>
              </a:spcAft>
              <a:buNone/>
            </a:pPr>
            <a:r>
              <a:rPr lang="en"/>
              <a:t>e Round-Trip Efficiency</a:t>
            </a:r>
            <a:endParaRPr/>
          </a:p>
        </p:txBody>
      </p:sp>
      <p:pic>
        <p:nvPicPr>
          <p:cNvPr id="206" name="Google Shape;206;p26"/>
          <p:cNvPicPr preferRelativeResize="0"/>
          <p:nvPr/>
        </p:nvPicPr>
        <p:blipFill>
          <a:blip r:embed="rId3">
            <a:alphaModFix/>
          </a:blip>
          <a:stretch>
            <a:fillRect/>
          </a:stretch>
        </p:blipFill>
        <p:spPr>
          <a:xfrm>
            <a:off x="1573150" y="832363"/>
            <a:ext cx="5997701" cy="3676450"/>
          </a:xfrm>
          <a:prstGeom prst="rect">
            <a:avLst/>
          </a:prstGeom>
          <a:noFill/>
          <a:ln>
            <a:noFill/>
          </a:ln>
        </p:spPr>
      </p:pic>
      <p:sp>
        <p:nvSpPr>
          <p:cNvPr id="207" name="Google Shape;207;p26"/>
          <p:cNvSpPr txBox="1"/>
          <p:nvPr/>
        </p:nvSpPr>
        <p:spPr>
          <a:xfrm>
            <a:off x="90625" y="4683677"/>
            <a:ext cx="9008100" cy="4002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sz="700">
                <a:solidFill>
                  <a:srgbClr val="070A0E"/>
                </a:solidFill>
              </a:rPr>
              <a:t>Alex Coutinho, Eduardo Sodré, Rodrigo Salim, Marina Dantas e Alcides Codeceira Neto, </a:t>
            </a:r>
            <a:r>
              <a:rPr lang="en" sz="700" b="1">
                <a:solidFill>
                  <a:srgbClr val="070A0E"/>
                </a:solidFill>
              </a:rPr>
              <a:t>"Análise de Portfólio de Geração Eólica e Solar com Armazenamento em Mercados de Energia Horário"</a:t>
            </a:r>
            <a:r>
              <a:rPr lang="en" sz="700">
                <a:solidFill>
                  <a:srgbClr val="070A0E"/>
                </a:solidFill>
              </a:rPr>
              <a:t>, XXV SNPTEE - Seminário Nacional de Produção e Transmissão de Energia Elétrica, 10 a 13 de novembro de 2019 – Belo Horizonte - MG.</a:t>
            </a:r>
            <a:endParaRPr sz="6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pic>
        <p:nvPicPr>
          <p:cNvPr id="212" name="Google Shape;212;p27"/>
          <p:cNvPicPr preferRelativeResize="0"/>
          <p:nvPr/>
        </p:nvPicPr>
        <p:blipFill>
          <a:blip r:embed="rId3">
            <a:alphaModFix/>
          </a:blip>
          <a:stretch>
            <a:fillRect/>
          </a:stretch>
        </p:blipFill>
        <p:spPr>
          <a:xfrm>
            <a:off x="2417200" y="729026"/>
            <a:ext cx="4309610" cy="3947125"/>
          </a:xfrm>
          <a:prstGeom prst="rect">
            <a:avLst/>
          </a:prstGeom>
          <a:noFill/>
          <a:ln>
            <a:noFill/>
          </a:ln>
        </p:spPr>
      </p:pic>
      <p:sp>
        <p:nvSpPr>
          <p:cNvPr id="213" name="Google Shape;213;p27"/>
          <p:cNvSpPr txBox="1"/>
          <p:nvPr/>
        </p:nvSpPr>
        <p:spPr>
          <a:xfrm>
            <a:off x="68287" y="4786162"/>
            <a:ext cx="8063100" cy="292500"/>
          </a:xfrm>
          <a:prstGeom prst="rect">
            <a:avLst/>
          </a:prstGeom>
          <a:noFill/>
          <a:ln w="9525" cap="flat" cmpd="sng">
            <a:solidFill>
              <a:srgbClr val="D3D3D3"/>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sz="700"/>
              <a:t>S. Dhundhara, Y. Pal Verma and A. Kumar (Editors), “</a:t>
            </a:r>
            <a:r>
              <a:rPr lang="en" sz="700" b="1"/>
              <a:t>Energy Storage Technologies in Grid Modernization</a:t>
            </a:r>
            <a:r>
              <a:rPr lang="en" sz="700"/>
              <a:t>”, Scrivener Publishing / Wiley, First published:13 July 2023, DOI:10.1002/9781119872146</a:t>
            </a:r>
            <a:endParaRPr sz="900"/>
          </a:p>
        </p:txBody>
      </p:sp>
      <p:sp>
        <p:nvSpPr>
          <p:cNvPr id="214" name="Google Shape;214;p27"/>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Sistemas de Controle e Potência: BMS, PCS e EMS </a:t>
            </a:r>
            <a:endParaRPr/>
          </a:p>
          <a:p>
            <a:pPr marL="0" lvl="0" indent="0" algn="l" rtl="0">
              <a:spcBef>
                <a:spcPts val="0"/>
              </a:spcBef>
              <a:spcAft>
                <a:spcPts val="0"/>
              </a:spcAft>
              <a:buNone/>
            </a:pPr>
            <a:r>
              <a:rPr lang="en"/>
              <a:t>e Round-Trip Efficiency</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28"/>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Sistemas de Controle e Potência: BMS, PCS e EMS </a:t>
            </a:r>
            <a:endParaRPr/>
          </a:p>
          <a:p>
            <a:pPr marL="0" lvl="0" indent="0" algn="l" rtl="0">
              <a:spcBef>
                <a:spcPts val="0"/>
              </a:spcBef>
              <a:spcAft>
                <a:spcPts val="0"/>
              </a:spcAft>
              <a:buNone/>
            </a:pPr>
            <a:r>
              <a:rPr lang="en"/>
              <a:t>e Round-Trip Efficiency</a:t>
            </a:r>
            <a:endParaRPr/>
          </a:p>
        </p:txBody>
      </p:sp>
      <p:sp>
        <p:nvSpPr>
          <p:cNvPr id="220" name="Google Shape;220;p28"/>
          <p:cNvSpPr txBox="1"/>
          <p:nvPr/>
        </p:nvSpPr>
        <p:spPr>
          <a:xfrm>
            <a:off x="158700" y="851900"/>
            <a:ext cx="8826600" cy="38481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en"/>
              <a:t>The </a:t>
            </a:r>
            <a:r>
              <a:rPr lang="en" b="1"/>
              <a:t>BMS</a:t>
            </a:r>
            <a:r>
              <a:rPr lang="en"/>
              <a:t> must have the real-time monitoring and uploading of relevant parameters of energy storage batteries, monitor the overall status of the batteries, and automatically repair in time. </a:t>
            </a:r>
            <a:endParaRPr/>
          </a:p>
          <a:p>
            <a:pPr marL="0" lvl="0" indent="0" algn="just" rtl="0">
              <a:spcBef>
                <a:spcPts val="0"/>
              </a:spcBef>
              <a:spcAft>
                <a:spcPts val="0"/>
              </a:spcAft>
              <a:buNone/>
            </a:pPr>
            <a:endParaRPr/>
          </a:p>
          <a:p>
            <a:pPr marL="0" lvl="0" indent="0" algn="just" rtl="0">
              <a:spcBef>
                <a:spcPts val="0"/>
              </a:spcBef>
              <a:spcAft>
                <a:spcPts val="0"/>
              </a:spcAft>
              <a:buNone/>
            </a:pPr>
            <a:r>
              <a:rPr lang="en"/>
              <a:t>The </a:t>
            </a:r>
            <a:r>
              <a:rPr lang="en" b="1">
                <a:solidFill>
                  <a:srgbClr val="0000FF"/>
                </a:solidFill>
                <a:highlight>
                  <a:srgbClr val="FFFF00"/>
                </a:highlight>
              </a:rPr>
              <a:t>main functions</a:t>
            </a:r>
            <a:r>
              <a:rPr lang="en"/>
              <a:t> of the </a:t>
            </a:r>
            <a:r>
              <a:rPr lang="en" b="1"/>
              <a:t>BMS</a:t>
            </a:r>
            <a:r>
              <a:rPr lang="en"/>
              <a:t> should include the following aspects:</a:t>
            </a:r>
            <a:endParaRPr/>
          </a:p>
          <a:p>
            <a:pPr marL="457200" lvl="0" indent="-317500" algn="just" rtl="0">
              <a:spcBef>
                <a:spcPts val="0"/>
              </a:spcBef>
              <a:spcAft>
                <a:spcPts val="0"/>
              </a:spcAft>
              <a:buSzPts val="1400"/>
              <a:buChar char="●"/>
            </a:pPr>
            <a:r>
              <a:rPr lang="en"/>
              <a:t>Battery parameter test and management;</a:t>
            </a:r>
            <a:endParaRPr/>
          </a:p>
          <a:p>
            <a:pPr marL="457200" lvl="0" indent="-317500" algn="just" rtl="0">
              <a:spcBef>
                <a:spcPts val="0"/>
              </a:spcBef>
              <a:spcAft>
                <a:spcPts val="0"/>
              </a:spcAft>
              <a:buSzPts val="1400"/>
              <a:buChar char="●"/>
            </a:pPr>
            <a:r>
              <a:rPr lang="en"/>
              <a:t>Data communication management;</a:t>
            </a:r>
            <a:endParaRPr/>
          </a:p>
          <a:p>
            <a:pPr marL="457200" lvl="0" indent="-317500" algn="just" rtl="0">
              <a:spcBef>
                <a:spcPts val="0"/>
              </a:spcBef>
              <a:spcAft>
                <a:spcPts val="0"/>
              </a:spcAft>
              <a:buSzPts val="1400"/>
              <a:buChar char="●"/>
            </a:pPr>
            <a:r>
              <a:rPr lang="en"/>
              <a:t>Online SoC diagnosis;</a:t>
            </a:r>
            <a:endParaRPr/>
          </a:p>
          <a:p>
            <a:pPr marL="457200" lvl="0" indent="-317500" algn="just" rtl="0">
              <a:spcBef>
                <a:spcPts val="0"/>
              </a:spcBef>
              <a:spcAft>
                <a:spcPts val="0"/>
              </a:spcAft>
              <a:buSzPts val="1400"/>
              <a:buChar char="●"/>
            </a:pPr>
            <a:r>
              <a:rPr lang="en"/>
              <a:t>SoH diagnosis;</a:t>
            </a:r>
            <a:endParaRPr/>
          </a:p>
          <a:p>
            <a:pPr marL="457200" lvl="0" indent="-317500" algn="just" rtl="0">
              <a:spcBef>
                <a:spcPts val="0"/>
              </a:spcBef>
              <a:spcAft>
                <a:spcPts val="0"/>
              </a:spcAft>
              <a:buSzPts val="1400"/>
              <a:buChar char="●"/>
            </a:pPr>
            <a:r>
              <a:rPr lang="en"/>
              <a:t>Balance management; and</a:t>
            </a:r>
            <a:endParaRPr/>
          </a:p>
          <a:p>
            <a:pPr marL="457200" lvl="0" indent="-317500" algn="just" rtl="0">
              <a:spcBef>
                <a:spcPts val="0"/>
              </a:spcBef>
              <a:spcAft>
                <a:spcPts val="0"/>
              </a:spcAft>
              <a:buSzPts val="1400"/>
              <a:buChar char="●"/>
            </a:pPr>
            <a:r>
              <a:rPr lang="en"/>
              <a:t>Failure diagnosis and protection.</a:t>
            </a:r>
            <a:endParaRPr/>
          </a:p>
          <a:p>
            <a:pPr marL="0" lvl="0" indent="0" algn="just" rtl="0">
              <a:spcBef>
                <a:spcPts val="0"/>
              </a:spcBef>
              <a:spcAft>
                <a:spcPts val="0"/>
              </a:spcAft>
              <a:buNone/>
            </a:pPr>
            <a:endParaRPr/>
          </a:p>
          <a:p>
            <a:pPr marL="0" lvl="0" indent="0" algn="just" rtl="0">
              <a:spcBef>
                <a:spcPts val="0"/>
              </a:spcBef>
              <a:spcAft>
                <a:spcPts val="0"/>
              </a:spcAft>
              <a:buNone/>
            </a:pPr>
            <a:r>
              <a:rPr lang="en"/>
              <a:t>In a </a:t>
            </a:r>
            <a:r>
              <a:rPr lang="en" b="1"/>
              <a:t>BMS</a:t>
            </a:r>
            <a:r>
              <a:rPr lang="en"/>
              <a:t> the </a:t>
            </a:r>
            <a:r>
              <a:rPr lang="en" b="1">
                <a:solidFill>
                  <a:srgbClr val="0000FF"/>
                </a:solidFill>
                <a:highlight>
                  <a:srgbClr val="FFFF00"/>
                </a:highlight>
              </a:rPr>
              <a:t>main limits to be set up</a:t>
            </a:r>
            <a:r>
              <a:rPr lang="en"/>
              <a:t> include:</a:t>
            </a:r>
            <a:endParaRPr/>
          </a:p>
          <a:p>
            <a:pPr marL="457200" lvl="0" indent="-317500" algn="just" rtl="0">
              <a:spcBef>
                <a:spcPts val="0"/>
              </a:spcBef>
              <a:spcAft>
                <a:spcPts val="0"/>
              </a:spcAft>
              <a:buSzPts val="1400"/>
              <a:buChar char="●"/>
            </a:pPr>
            <a:r>
              <a:rPr lang="en"/>
              <a:t>charge/discharge overcurrent values;</a:t>
            </a:r>
            <a:endParaRPr/>
          </a:p>
          <a:p>
            <a:pPr marL="457200" lvl="0" indent="-317500" algn="just" rtl="0">
              <a:spcBef>
                <a:spcPts val="0"/>
              </a:spcBef>
              <a:spcAft>
                <a:spcPts val="0"/>
              </a:spcAft>
              <a:buSzPts val="1400"/>
              <a:buChar char="●"/>
            </a:pPr>
            <a:r>
              <a:rPr lang="en">
                <a:highlight>
                  <a:srgbClr val="FFFF00"/>
                </a:highlight>
              </a:rPr>
              <a:t>monomer</a:t>
            </a:r>
            <a:r>
              <a:rPr lang="en"/>
              <a:t> (one single cell) overvoltage/undervoltage values;</a:t>
            </a:r>
            <a:endParaRPr/>
          </a:p>
          <a:p>
            <a:pPr marL="457200" lvl="0" indent="-317500" algn="just" rtl="0">
              <a:spcBef>
                <a:spcPts val="0"/>
              </a:spcBef>
              <a:spcAft>
                <a:spcPts val="0"/>
              </a:spcAft>
              <a:buSzPts val="1400"/>
              <a:buChar char="●"/>
            </a:pPr>
            <a:r>
              <a:rPr lang="en"/>
              <a:t>high/low temperature limit;</a:t>
            </a:r>
            <a:endParaRPr/>
          </a:p>
          <a:p>
            <a:pPr marL="457200" lvl="0" indent="-317500" algn="just" rtl="0">
              <a:spcBef>
                <a:spcPts val="0"/>
              </a:spcBef>
              <a:spcAft>
                <a:spcPts val="0"/>
              </a:spcAft>
              <a:buSzPts val="1400"/>
              <a:buChar char="●"/>
            </a:pPr>
            <a:r>
              <a:rPr lang="en"/>
              <a:t>SOC high/low values; and </a:t>
            </a:r>
            <a:endParaRPr/>
          </a:p>
          <a:p>
            <a:pPr marL="457200" lvl="0" indent="-317500" algn="just" rtl="0">
              <a:spcBef>
                <a:spcPts val="0"/>
              </a:spcBef>
              <a:spcAft>
                <a:spcPts val="0"/>
              </a:spcAft>
              <a:buSzPts val="1400"/>
              <a:buChar char="●"/>
            </a:pPr>
            <a:r>
              <a:rPr lang="en">
                <a:highlight>
                  <a:srgbClr val="FFFF00"/>
                </a:highlight>
              </a:rPr>
              <a:t>battery module</a:t>
            </a:r>
            <a:r>
              <a:rPr lang="en"/>
              <a:t> overvoltage/undervoltage values.</a:t>
            </a:r>
            <a:endParaRPr/>
          </a:p>
        </p:txBody>
      </p:sp>
      <p:sp>
        <p:nvSpPr>
          <p:cNvPr id="221" name="Google Shape;221;p28"/>
          <p:cNvSpPr txBox="1"/>
          <p:nvPr/>
        </p:nvSpPr>
        <p:spPr>
          <a:xfrm>
            <a:off x="65301" y="4796150"/>
            <a:ext cx="6237900" cy="292500"/>
          </a:xfrm>
          <a:prstGeom prst="rect">
            <a:avLst/>
          </a:prstGeom>
          <a:noFill/>
          <a:ln w="9525" cap="flat" cmpd="sng">
            <a:solidFill>
              <a:srgbClr val="D3D3D3"/>
            </a:solidFill>
            <a:prstDash val="solid"/>
            <a:round/>
            <a:headEnd type="none" w="sm" len="sm"/>
            <a:tailEnd type="none" w="sm" len="sm"/>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en" sz="700"/>
              <a:t>Fu-Bao Wu, Bo Yang and Ji-Lei Ye (Editors), </a:t>
            </a:r>
            <a:r>
              <a:rPr lang="en" sz="700" b="1"/>
              <a:t>“Grid-Scale Energy Storage Systems and Application”</a:t>
            </a:r>
            <a:r>
              <a:rPr lang="en" sz="700"/>
              <a:t>, Academic Press (an imprint of Elsevier), 2019.</a:t>
            </a:r>
            <a:endParaRPr sz="700"/>
          </a:p>
        </p:txBody>
      </p:sp>
      <p:sp>
        <p:nvSpPr>
          <p:cNvPr id="222" name="Google Shape;222;p28"/>
          <p:cNvSpPr txBox="1"/>
          <p:nvPr/>
        </p:nvSpPr>
        <p:spPr>
          <a:xfrm rot="-414239">
            <a:off x="5037586" y="2291984"/>
            <a:ext cx="2999852" cy="83128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solidFill>
                  <a:srgbClr val="FF0000"/>
                </a:solidFill>
              </a:rPr>
              <a:t>Geralmente o protocolo de comunicação do BMS com o PCS são proprietários.</a:t>
            </a:r>
            <a:endParaRPr b="1">
              <a:solidFill>
                <a:srgbClr val="FF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pic>
        <p:nvPicPr>
          <p:cNvPr id="227" name="Google Shape;227;p29"/>
          <p:cNvPicPr preferRelativeResize="0"/>
          <p:nvPr/>
        </p:nvPicPr>
        <p:blipFill>
          <a:blip r:embed="rId3">
            <a:alphaModFix/>
          </a:blip>
          <a:stretch>
            <a:fillRect/>
          </a:stretch>
        </p:blipFill>
        <p:spPr>
          <a:xfrm>
            <a:off x="1315950" y="766288"/>
            <a:ext cx="6512099" cy="3826226"/>
          </a:xfrm>
          <a:prstGeom prst="rect">
            <a:avLst/>
          </a:prstGeom>
          <a:noFill/>
          <a:ln w="9525" cap="flat" cmpd="sng">
            <a:solidFill>
              <a:srgbClr val="0000FF"/>
            </a:solidFill>
            <a:prstDash val="solid"/>
            <a:round/>
            <a:headEnd type="none" w="sm" len="sm"/>
            <a:tailEnd type="none" w="sm" len="sm"/>
          </a:ln>
        </p:spPr>
      </p:pic>
      <p:sp>
        <p:nvSpPr>
          <p:cNvPr id="228" name="Google Shape;228;p29"/>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Dimensionamento Básico</a:t>
            </a:r>
            <a:endParaRPr/>
          </a:p>
        </p:txBody>
      </p:sp>
      <p:sp>
        <p:nvSpPr>
          <p:cNvPr id="229" name="Google Shape;229;p29"/>
          <p:cNvSpPr txBox="1"/>
          <p:nvPr/>
        </p:nvSpPr>
        <p:spPr>
          <a:xfrm>
            <a:off x="121800" y="4739750"/>
            <a:ext cx="8900400" cy="3540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1200"/>
              </a:spcBef>
              <a:spcAft>
                <a:spcPts val="1200"/>
              </a:spcAft>
              <a:buNone/>
            </a:pPr>
            <a:r>
              <a:rPr lang="en" sz="1100" b="1" u="sng">
                <a:solidFill>
                  <a:schemeClr val="accent5"/>
                </a:solidFill>
                <a:hlinkClick r:id="rId4">
                  <a:extLst>
                    <a:ext uri="{A12FA001-AC4F-418D-AE19-62706E023703}">
                      <ahyp:hlinkClr xmlns:ahyp="http://schemas.microsoft.com/office/drawing/2018/hyperlinkcolor" val="tx"/>
                    </a:ext>
                  </a:extLst>
                </a:hlinkClick>
              </a:rPr>
              <a:t>https://www.gov.br/mme/pt-br/acesso-a-informacao/participacao-social/audiencia/audiencias-e-consultas-publicas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30"/>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Dimensionamento Básico</a:t>
            </a:r>
            <a:endParaRPr/>
          </a:p>
        </p:txBody>
      </p:sp>
      <p:sp>
        <p:nvSpPr>
          <p:cNvPr id="235" name="Google Shape;235;p30"/>
          <p:cNvSpPr txBox="1"/>
          <p:nvPr/>
        </p:nvSpPr>
        <p:spPr>
          <a:xfrm>
            <a:off x="113100" y="3520850"/>
            <a:ext cx="8917800" cy="354000"/>
          </a:xfrm>
          <a:prstGeom prst="rect">
            <a:avLst/>
          </a:prstGeom>
          <a:noFill/>
          <a:ln w="9525" cap="flat" cmpd="sng">
            <a:solidFill>
              <a:srgbClr val="D3D3D3"/>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sz="1100" b="1"/>
              <a:t>Qual a estratégia?  </a:t>
            </a:r>
            <a:r>
              <a:rPr lang="en" sz="1100" i="1"/>
              <a:t>“instalar 150 MWh e fazer augmentation”</a:t>
            </a:r>
            <a:r>
              <a:rPr lang="en" sz="1100"/>
              <a:t> ou </a:t>
            </a:r>
            <a:r>
              <a:rPr lang="en" sz="1100" i="1"/>
              <a:t>“superdimensionar e não fazer augmentation”?</a:t>
            </a:r>
            <a:endParaRPr/>
          </a:p>
        </p:txBody>
      </p:sp>
      <p:sp>
        <p:nvSpPr>
          <p:cNvPr id="236" name="Google Shape;236;p30"/>
          <p:cNvSpPr txBox="1"/>
          <p:nvPr/>
        </p:nvSpPr>
        <p:spPr>
          <a:xfrm>
            <a:off x="98250" y="846988"/>
            <a:ext cx="8826600" cy="2445900"/>
          </a:xfrm>
          <a:prstGeom prst="rect">
            <a:avLst/>
          </a:prstGeom>
          <a:noFill/>
          <a:ln w="9525" cap="flat" cmpd="sng">
            <a:solidFill>
              <a:srgbClr val="D3D3D3"/>
            </a:solidFill>
            <a:prstDash val="solid"/>
            <a:round/>
            <a:headEnd type="none" w="sm" len="sm"/>
            <a:tailEnd type="none" w="sm" len="sm"/>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en" sz="1100" b="1"/>
              <a:t>REQUISITOS DA CONSULTA PÚBLICA DO LRCAP-ARMAZENAMENTO 2026</a:t>
            </a:r>
            <a:endParaRPr sz="1100" b="1"/>
          </a:p>
          <a:p>
            <a:pPr marL="0" lvl="0" indent="0" algn="l" rtl="0">
              <a:lnSpc>
                <a:spcPct val="115000"/>
              </a:lnSpc>
              <a:spcBef>
                <a:spcPts val="1200"/>
              </a:spcBef>
              <a:spcAft>
                <a:spcPts val="0"/>
              </a:spcAft>
              <a:buNone/>
            </a:pPr>
            <a:r>
              <a:rPr lang="en" sz="1100" b="1">
                <a:solidFill>
                  <a:srgbClr val="0000FF"/>
                </a:solidFill>
              </a:rPr>
              <a:t>(</a:t>
            </a:r>
            <a:r>
              <a:rPr lang="en" sz="1100" b="1" u="sng">
                <a:solidFill>
                  <a:schemeClr val="hlink"/>
                </a:solidFill>
                <a:hlinkClick r:id="rId3"/>
              </a:rPr>
              <a:t>https://www.gov.br/mme/pt-br/acesso-a-informacao/participacao-social/audiencia/audiencias-e-consultas-publicas</a:t>
            </a:r>
            <a:r>
              <a:rPr lang="en" sz="1100" b="1">
                <a:solidFill>
                  <a:srgbClr val="0000FF"/>
                </a:solidFill>
              </a:rPr>
              <a:t>)</a:t>
            </a:r>
            <a:endParaRPr sz="1100" b="1">
              <a:solidFill>
                <a:srgbClr val="0000FF"/>
              </a:solidFill>
            </a:endParaRPr>
          </a:p>
          <a:p>
            <a:pPr marL="0" lvl="0" indent="0" algn="l" rtl="0">
              <a:lnSpc>
                <a:spcPct val="115000"/>
              </a:lnSpc>
              <a:spcBef>
                <a:spcPts val="1200"/>
              </a:spcBef>
              <a:spcAft>
                <a:spcPts val="0"/>
              </a:spcAft>
              <a:buNone/>
            </a:pPr>
            <a:r>
              <a:rPr lang="en" sz="1100" b="1"/>
              <a:t>≥30 MW e 4h</a:t>
            </a:r>
            <a:r>
              <a:rPr lang="en" sz="1100"/>
              <a:t> (exatamente o mínimo permitido).</a:t>
            </a:r>
            <a:endParaRPr sz="1100"/>
          </a:p>
          <a:p>
            <a:pPr marL="0" lvl="0" indent="0" algn="l" rtl="0">
              <a:lnSpc>
                <a:spcPct val="115000"/>
              </a:lnSpc>
              <a:spcBef>
                <a:spcPts val="1200"/>
              </a:spcBef>
              <a:spcAft>
                <a:spcPts val="0"/>
              </a:spcAft>
              <a:buNone/>
            </a:pPr>
            <a:r>
              <a:rPr lang="en" sz="1100" b="1"/>
              <a:t>Recarga ≤6h</a:t>
            </a:r>
            <a:endParaRPr sz="1100" b="1"/>
          </a:p>
          <a:p>
            <a:pPr marL="0" lvl="0" indent="0" algn="l" rtl="0">
              <a:lnSpc>
                <a:spcPct val="115000"/>
              </a:lnSpc>
              <a:spcBef>
                <a:spcPts val="1200"/>
              </a:spcBef>
              <a:spcAft>
                <a:spcPts val="0"/>
              </a:spcAft>
              <a:buNone/>
            </a:pPr>
            <a:r>
              <a:rPr lang="en" sz="1100" b="1"/>
              <a:t>RTE ≥85% no PMI</a:t>
            </a:r>
            <a:endParaRPr sz="1100" b="1"/>
          </a:p>
          <a:p>
            <a:pPr marL="0" lvl="0" indent="0" algn="l" rtl="0">
              <a:lnSpc>
                <a:spcPct val="115000"/>
              </a:lnSpc>
              <a:spcBef>
                <a:spcPts val="1200"/>
              </a:spcBef>
              <a:spcAft>
                <a:spcPts val="0"/>
              </a:spcAft>
              <a:buNone/>
            </a:pPr>
            <a:r>
              <a:rPr lang="en" sz="1100" b="1"/>
              <a:t>PCS grid-forming + requisitos ONS</a:t>
            </a:r>
            <a:r>
              <a:rPr lang="en" sz="1100"/>
              <a:t> (modelos PSCAD/ANATEM, PMU, supervisão/controle, QEE, etc.).</a:t>
            </a:r>
            <a:endParaRPr sz="1100"/>
          </a:p>
          <a:p>
            <a:pPr marL="0" lvl="0" indent="0" algn="l" rtl="0">
              <a:lnSpc>
                <a:spcPct val="115000"/>
              </a:lnSpc>
              <a:spcBef>
                <a:spcPts val="1200"/>
              </a:spcBef>
              <a:spcAft>
                <a:spcPts val="1200"/>
              </a:spcAft>
              <a:buNone/>
            </a:pPr>
            <a:r>
              <a:rPr lang="en" sz="1100" b="1"/>
              <a:t>Montante de uso de rede</a:t>
            </a:r>
            <a:r>
              <a:rPr lang="en" sz="1100"/>
              <a:t>: prever importação para recarga e exportação para descarga total.</a:t>
            </a:r>
            <a:endParaRPr sz="11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31"/>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Dimensionamento Básico</a:t>
            </a:r>
            <a:endParaRPr/>
          </a:p>
        </p:txBody>
      </p:sp>
      <p:pic>
        <p:nvPicPr>
          <p:cNvPr id="242" name="Google Shape;242;p31"/>
          <p:cNvPicPr preferRelativeResize="0"/>
          <p:nvPr/>
        </p:nvPicPr>
        <p:blipFill>
          <a:blip r:embed="rId3">
            <a:alphaModFix/>
          </a:blip>
          <a:stretch>
            <a:fillRect/>
          </a:stretch>
        </p:blipFill>
        <p:spPr>
          <a:xfrm>
            <a:off x="538275" y="800275"/>
            <a:ext cx="7946526" cy="4219651"/>
          </a:xfrm>
          <a:prstGeom prst="rect">
            <a:avLst/>
          </a:prstGeom>
          <a:noFill/>
          <a:ln w="9525" cap="flat" cmpd="sng">
            <a:solidFill>
              <a:schemeClr val="accent1"/>
            </a:solidFill>
            <a:prstDash val="solid"/>
            <a:round/>
            <a:headEnd type="none" w="sm" len="sm"/>
            <a:tailEnd type="none" w="sm" len="sm"/>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32"/>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Síntese Final</a:t>
            </a:r>
            <a:endParaRPr/>
          </a:p>
        </p:txBody>
      </p:sp>
      <p:sp>
        <p:nvSpPr>
          <p:cNvPr id="248" name="Google Shape;248;p32"/>
          <p:cNvSpPr txBox="1"/>
          <p:nvPr/>
        </p:nvSpPr>
        <p:spPr>
          <a:xfrm>
            <a:off x="99900" y="1979075"/>
            <a:ext cx="8944200" cy="2415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500"/>
              </a:spcBef>
              <a:spcAft>
                <a:spcPts val="0"/>
              </a:spcAft>
              <a:buNone/>
            </a:pPr>
            <a:r>
              <a:rPr lang="en" sz="1900">
                <a:latin typeface="Calibri"/>
                <a:ea typeface="Calibri"/>
                <a:cs typeface="Calibri"/>
                <a:sym typeface="Calibri"/>
              </a:rPr>
              <a:t>• BESS é um sistema integrado: bateria + BMS + PCS + EMS + refrigeração + segurança.</a:t>
            </a:r>
            <a:endParaRPr sz="1900">
              <a:latin typeface="Calibri"/>
              <a:ea typeface="Calibri"/>
              <a:cs typeface="Calibri"/>
              <a:sym typeface="Calibri"/>
            </a:endParaRPr>
          </a:p>
          <a:p>
            <a:pPr marL="0" lvl="0" indent="0" algn="l" rtl="0">
              <a:lnSpc>
                <a:spcPct val="115000"/>
              </a:lnSpc>
              <a:spcBef>
                <a:spcPts val="500"/>
              </a:spcBef>
              <a:spcAft>
                <a:spcPts val="0"/>
              </a:spcAft>
              <a:buNone/>
            </a:pPr>
            <a:r>
              <a:rPr lang="en" sz="1900">
                <a:latin typeface="Calibri"/>
                <a:ea typeface="Calibri"/>
                <a:cs typeface="Calibri"/>
                <a:sym typeface="Calibri"/>
              </a:rPr>
              <a:t>• C-rate define intensidade de operação.</a:t>
            </a:r>
            <a:endParaRPr sz="1900">
              <a:latin typeface="Calibri"/>
              <a:ea typeface="Calibri"/>
              <a:cs typeface="Calibri"/>
              <a:sym typeface="Calibri"/>
            </a:endParaRPr>
          </a:p>
          <a:p>
            <a:pPr marL="0" lvl="0" indent="0" algn="l" rtl="0">
              <a:lnSpc>
                <a:spcPct val="115000"/>
              </a:lnSpc>
              <a:spcBef>
                <a:spcPts val="500"/>
              </a:spcBef>
              <a:spcAft>
                <a:spcPts val="0"/>
              </a:spcAft>
              <a:buNone/>
            </a:pPr>
            <a:r>
              <a:rPr lang="en" sz="1900">
                <a:latin typeface="Calibri"/>
                <a:ea typeface="Calibri"/>
                <a:cs typeface="Calibri"/>
                <a:sym typeface="Calibri"/>
              </a:rPr>
              <a:t>• DoD é importantíssimo para manutenção da vida útil.</a:t>
            </a:r>
            <a:endParaRPr sz="1900">
              <a:latin typeface="Calibri"/>
              <a:ea typeface="Calibri"/>
              <a:cs typeface="Calibri"/>
              <a:sym typeface="Calibri"/>
            </a:endParaRPr>
          </a:p>
          <a:p>
            <a:pPr marL="0" lvl="0" indent="0" algn="l" rtl="0">
              <a:lnSpc>
                <a:spcPct val="115000"/>
              </a:lnSpc>
              <a:spcBef>
                <a:spcPts val="500"/>
              </a:spcBef>
              <a:spcAft>
                <a:spcPts val="0"/>
              </a:spcAft>
              <a:buNone/>
            </a:pPr>
            <a:r>
              <a:rPr lang="en" sz="1900">
                <a:latin typeface="Calibri"/>
                <a:ea typeface="Calibri"/>
                <a:cs typeface="Calibri"/>
                <a:sym typeface="Calibri"/>
              </a:rPr>
              <a:t>• SoH indica a energia efetivamente disponível.</a:t>
            </a:r>
            <a:endParaRPr sz="1900">
              <a:latin typeface="Calibri"/>
              <a:ea typeface="Calibri"/>
              <a:cs typeface="Calibri"/>
              <a:sym typeface="Calibri"/>
            </a:endParaRPr>
          </a:p>
          <a:p>
            <a:pPr marL="0" lvl="0" indent="0" algn="l" rtl="0">
              <a:lnSpc>
                <a:spcPct val="115000"/>
              </a:lnSpc>
              <a:spcBef>
                <a:spcPts val="500"/>
              </a:spcBef>
              <a:spcAft>
                <a:spcPts val="0"/>
              </a:spcAft>
              <a:buNone/>
            </a:pPr>
            <a:r>
              <a:rPr lang="en" sz="1900">
                <a:latin typeface="Calibri"/>
                <a:ea typeface="Calibri"/>
                <a:cs typeface="Calibri"/>
                <a:sym typeface="Calibri"/>
              </a:rPr>
              <a:t>• Dimensionamento deve considerar restrições operacionais (grid codes) e envelhecimento (Augmentation).</a:t>
            </a:r>
            <a:endParaRPr sz="1900">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4FC3F7"/>
      </a:accent5>
      <a:accent6>
        <a:srgbClr val="F4B400"/>
      </a:accent6>
      <a:hlink>
        <a:srgbClr val="4FC3F7"/>
      </a:hlink>
      <a:folHlink>
        <a:srgbClr val="4FC3F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115</TotalTime>
  <Words>2030</Words>
  <Application>Microsoft Office PowerPoint</Application>
  <PresentationFormat>On-screen Show (16:9)</PresentationFormat>
  <Paragraphs>149</Paragraphs>
  <Slides>21</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Times New Roman</vt:lpstr>
      <vt:lpstr>Arial</vt:lpstr>
      <vt:lpstr>Roboto</vt:lpstr>
      <vt:lpstr>Calibri</vt:lpstr>
      <vt:lpstr>Cambria Math</vt:lpstr>
      <vt:lpstr>Material</vt:lpstr>
      <vt:lpstr>Fundamentos Técnicos dos BESS</vt:lpstr>
      <vt:lpstr>PowerPoint Presentation</vt:lpstr>
      <vt:lpstr>Estrutura Física e Funcional do BESS</vt:lpstr>
      <vt:lpstr>Estrutura Física e Funcional do BESS</vt:lpstr>
      <vt:lpstr>Estrutura Física e Funcional do BESS</vt:lpstr>
      <vt:lpstr>Estrutura Física e Funcional do BESS</vt:lpstr>
      <vt:lpstr>Estrutura Física e Funcional do BESS</vt:lpstr>
      <vt:lpstr>Estrutura Física e Funcional do BESS</vt:lpstr>
      <vt:lpstr>Estrutura Física e Funcional do BESS</vt:lpstr>
      <vt:lpstr>C-Rate</vt:lpstr>
      <vt:lpstr>C-Rate</vt:lpstr>
      <vt:lpstr>Estrutura Física e Funcional do BESS</vt:lpstr>
      <vt:lpstr>SoC (State of Charge) e SoH (State of Health)</vt:lpstr>
      <vt:lpstr>SoC (State of Charge) e SoH (State of Health)</vt:lpstr>
      <vt:lpstr>Sistemas de Controle e Potência: BMS, PCS e EMS  e Round-Trip Efficiency</vt:lpstr>
      <vt:lpstr>Sistemas de Controle e Potência: BMS, PCS e EMS  e Round-Trip Efficiency</vt:lpstr>
      <vt:lpstr>Sistemas de Controle e Potência: BMS, PCS e EMS  e Round-Trip Efficiency</vt:lpstr>
      <vt:lpstr>Dimensionamento Básico</vt:lpstr>
      <vt:lpstr>Dimensionamento Básico</vt:lpstr>
      <vt:lpstr>Dimensionamento Básico</vt:lpstr>
      <vt:lpstr>Síntese Final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Eduardo Sodre</dc:creator>
  <cp:lastModifiedBy>Eduardo Sodre</cp:lastModifiedBy>
  <cp:revision>2</cp:revision>
  <dcterms:modified xsi:type="dcterms:W3CDTF">2026-09-11T17:04:37Z</dcterms:modified>
</cp:coreProperties>
</file>